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70" r:id="rId5"/>
    <p:sldId id="269" r:id="rId6"/>
  </p:sldIdLst>
  <p:sldSz cx="6858000" cy="9906000" type="A4"/>
  <p:notesSz cx="6888163" cy="10020300"/>
  <p:defaultTextStyle>
    <a:defPPr>
      <a:defRPr lang="ja-JP"/>
    </a:defPPr>
    <a:lvl1pPr marL="0" algn="l" defTabSz="91429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371433" algn="l" defTabSz="91429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828578" algn="l" defTabSz="91429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285722" algn="l" defTabSz="91429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742867" algn="l" defTabSz="91429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3200011" algn="l" defTabSz="91429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657155" algn="l" defTabSz="91429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311D"/>
    <a:srgbClr val="F47B6D"/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9" autoAdjust="0"/>
    <p:restoredTop sz="94637"/>
  </p:normalViewPr>
  <p:slideViewPr>
    <p:cSldViewPr>
      <p:cViewPr>
        <p:scale>
          <a:sx n="150" d="100"/>
          <a:sy n="150" d="100"/>
        </p:scale>
        <p:origin x="3354" y="-3990"/>
      </p:cViewPr>
      <p:guideLst>
        <p:guide orient="horz" pos="312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656" cy="502535"/>
          </a:xfrm>
          <a:prstGeom prst="rect">
            <a:avLst/>
          </a:prstGeom>
        </p:spPr>
        <p:txBody>
          <a:bodyPr vert="horz" lIns="92318" tIns="46159" rIns="92318" bIns="4615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901" y="1"/>
            <a:ext cx="2984656" cy="502535"/>
          </a:xfrm>
          <a:prstGeom prst="rect">
            <a:avLst/>
          </a:prstGeom>
        </p:spPr>
        <p:txBody>
          <a:bodyPr vert="horz" lIns="92318" tIns="46159" rIns="92318" bIns="46159" rtlCol="0"/>
          <a:lstStyle>
            <a:lvl1pPr algn="r">
              <a:defRPr sz="1200"/>
            </a:lvl1pPr>
          </a:lstStyle>
          <a:p>
            <a:fld id="{5FACD1DF-8E9E-463C-8907-06DD2221BDEE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2538"/>
            <a:ext cx="2341563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18" tIns="46159" rIns="92318" bIns="4615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9139" y="4822100"/>
            <a:ext cx="5509888" cy="3945062"/>
          </a:xfrm>
          <a:prstGeom prst="rect">
            <a:avLst/>
          </a:prstGeom>
        </p:spPr>
        <p:txBody>
          <a:bodyPr vert="horz" lIns="92318" tIns="46159" rIns="92318" bIns="4615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7765"/>
            <a:ext cx="2984656" cy="502535"/>
          </a:xfrm>
          <a:prstGeom prst="rect">
            <a:avLst/>
          </a:prstGeom>
        </p:spPr>
        <p:txBody>
          <a:bodyPr vert="horz" lIns="92318" tIns="46159" rIns="92318" bIns="4615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901" y="9517765"/>
            <a:ext cx="2984656" cy="502535"/>
          </a:xfrm>
          <a:prstGeom prst="rect">
            <a:avLst/>
          </a:prstGeom>
        </p:spPr>
        <p:txBody>
          <a:bodyPr vert="horz" lIns="92318" tIns="46159" rIns="92318" bIns="46159" rtlCol="0" anchor="b"/>
          <a:lstStyle>
            <a:lvl1pPr algn="r">
              <a:defRPr sz="1200"/>
            </a:lvl1pPr>
          </a:lstStyle>
          <a:p>
            <a:fld id="{CEB47C81-3717-482A-B1D7-7CF5BD6E8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018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47C81-3717-482A-B1D7-7CF5BD6E8AF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007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1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733C-C5B9-49C4-9C7F-75BCBF4956CD}" type="datetimeFigureOut">
              <a:rPr kumimoji="1" lang="ja-JP" altLang="en-US" smtClean="0"/>
              <a:pPr/>
              <a:t>2020/8/28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E175-31C5-4F9B-8AFE-0A60ABB222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733C-C5B9-49C4-9C7F-75BCBF4956CD}" type="datetimeFigureOut">
              <a:rPr kumimoji="1" lang="ja-JP" altLang="en-US" smtClean="0"/>
              <a:pPr/>
              <a:t>2020/8/28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E175-31C5-4F9B-8AFE-0A60ABB222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733C-C5B9-49C4-9C7F-75BCBF4956CD}" type="datetimeFigureOut">
              <a:rPr kumimoji="1" lang="ja-JP" altLang="en-US" smtClean="0"/>
              <a:pPr/>
              <a:t>2020/8/28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E175-31C5-4F9B-8AFE-0A60ABB222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733C-C5B9-49C4-9C7F-75BCBF4956CD}" type="datetimeFigureOut">
              <a:rPr kumimoji="1" lang="ja-JP" altLang="en-US" smtClean="0"/>
              <a:pPr/>
              <a:t>2020/8/28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E175-31C5-4F9B-8AFE-0A60ABB222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4" y="6365523"/>
            <a:ext cx="5829301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4" y="4198587"/>
            <a:ext cx="5829301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8285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28572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74286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20001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6571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733C-C5B9-49C4-9C7F-75BCBF4956CD}" type="datetimeFigureOut">
              <a:rPr kumimoji="1" lang="ja-JP" altLang="en-US" smtClean="0"/>
              <a:pPr/>
              <a:t>2020/8/28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E175-31C5-4F9B-8AFE-0A60ABB222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1" y="2311402"/>
            <a:ext cx="3028950" cy="65375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733C-C5B9-49C4-9C7F-75BCBF4956CD}" type="datetimeFigureOut">
              <a:rPr kumimoji="1" lang="ja-JP" altLang="en-US" smtClean="0"/>
              <a:pPr/>
              <a:t>2020/8/28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E175-31C5-4F9B-8AFE-0A60ABB222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2" y="2217386"/>
            <a:ext cx="3030141" cy="924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700" b="1"/>
            </a:lvl3pPr>
            <a:lvl4pPr marL="1371433" indent="0">
              <a:buNone/>
              <a:defRPr sz="1600" b="1"/>
            </a:lvl4pPr>
            <a:lvl5pPr marL="1828578" indent="0">
              <a:buNone/>
              <a:defRPr sz="1600" b="1"/>
            </a:lvl5pPr>
            <a:lvl6pPr marL="2285722" indent="0">
              <a:buNone/>
              <a:defRPr sz="1600" b="1"/>
            </a:lvl6pPr>
            <a:lvl7pPr marL="2742867" indent="0">
              <a:buNone/>
              <a:defRPr sz="1600" b="1"/>
            </a:lvl7pPr>
            <a:lvl8pPr marL="3200011" indent="0">
              <a:buNone/>
              <a:defRPr sz="1600" b="1"/>
            </a:lvl8pPr>
            <a:lvl9pPr marL="3657155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2" y="3141487"/>
            <a:ext cx="3030141" cy="5707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700" b="1"/>
            </a:lvl3pPr>
            <a:lvl4pPr marL="1371433" indent="0">
              <a:buNone/>
              <a:defRPr sz="1600" b="1"/>
            </a:lvl4pPr>
            <a:lvl5pPr marL="1828578" indent="0">
              <a:buNone/>
              <a:defRPr sz="1600" b="1"/>
            </a:lvl5pPr>
            <a:lvl6pPr marL="2285722" indent="0">
              <a:buNone/>
              <a:defRPr sz="1600" b="1"/>
            </a:lvl6pPr>
            <a:lvl7pPr marL="2742867" indent="0">
              <a:buNone/>
              <a:defRPr sz="1600" b="1"/>
            </a:lvl7pPr>
            <a:lvl8pPr marL="3200011" indent="0">
              <a:buNone/>
              <a:defRPr sz="1600" b="1"/>
            </a:lvl8pPr>
            <a:lvl9pPr marL="3657155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7"/>
            <a:ext cx="3031331" cy="5707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733C-C5B9-49C4-9C7F-75BCBF4956CD}" type="datetimeFigureOut">
              <a:rPr kumimoji="1" lang="ja-JP" altLang="en-US" smtClean="0"/>
              <a:pPr/>
              <a:t>2020/8/28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E175-31C5-4F9B-8AFE-0A60ABB222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733C-C5B9-49C4-9C7F-75BCBF4956CD}" type="datetimeFigureOut">
              <a:rPr kumimoji="1" lang="ja-JP" altLang="en-US" smtClean="0"/>
              <a:pPr/>
              <a:t>2020/8/28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E175-31C5-4F9B-8AFE-0A60ABB222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733C-C5B9-49C4-9C7F-75BCBF4956CD}" type="datetimeFigureOut">
              <a:rPr kumimoji="1" lang="ja-JP" altLang="en-US" smtClean="0"/>
              <a:pPr/>
              <a:t>2020/8/28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E175-31C5-4F9B-8AFE-0A60ABB222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300"/>
            </a:lvl1pPr>
            <a:lvl2pPr marL="457145" indent="0">
              <a:buNone/>
              <a:defRPr sz="1200"/>
            </a:lvl2pPr>
            <a:lvl3pPr marL="914290" indent="0">
              <a:buNone/>
              <a:defRPr sz="900"/>
            </a:lvl3pPr>
            <a:lvl4pPr marL="1371433" indent="0">
              <a:buNone/>
              <a:defRPr sz="900"/>
            </a:lvl4pPr>
            <a:lvl5pPr marL="1828578" indent="0">
              <a:buNone/>
              <a:defRPr sz="900"/>
            </a:lvl5pPr>
            <a:lvl6pPr marL="2285722" indent="0">
              <a:buNone/>
              <a:defRPr sz="900"/>
            </a:lvl6pPr>
            <a:lvl7pPr marL="2742867" indent="0">
              <a:buNone/>
              <a:defRPr sz="900"/>
            </a:lvl7pPr>
            <a:lvl8pPr marL="3200011" indent="0">
              <a:buNone/>
              <a:defRPr sz="900"/>
            </a:lvl8pPr>
            <a:lvl9pPr marL="365715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733C-C5B9-49C4-9C7F-75BCBF4956CD}" type="datetimeFigureOut">
              <a:rPr kumimoji="1" lang="ja-JP" altLang="en-US" smtClean="0"/>
              <a:pPr/>
              <a:t>2020/8/28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E175-31C5-4F9B-8AFE-0A60ABB222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3" indent="0">
              <a:buNone/>
              <a:defRPr sz="2000"/>
            </a:lvl4pPr>
            <a:lvl5pPr marL="1828578" indent="0">
              <a:buNone/>
              <a:defRPr sz="2000"/>
            </a:lvl5pPr>
            <a:lvl6pPr marL="2285722" indent="0">
              <a:buNone/>
              <a:defRPr sz="2000"/>
            </a:lvl6pPr>
            <a:lvl7pPr marL="2742867" indent="0">
              <a:buNone/>
              <a:defRPr sz="2000"/>
            </a:lvl7pPr>
            <a:lvl8pPr marL="3200011" indent="0">
              <a:buNone/>
              <a:defRPr sz="2000"/>
            </a:lvl8pPr>
            <a:lvl9pPr marL="3657155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9"/>
          </a:xfrm>
        </p:spPr>
        <p:txBody>
          <a:bodyPr/>
          <a:lstStyle>
            <a:lvl1pPr marL="0" indent="0">
              <a:buNone/>
              <a:defRPr sz="1300"/>
            </a:lvl1pPr>
            <a:lvl2pPr marL="457145" indent="0">
              <a:buNone/>
              <a:defRPr sz="1200"/>
            </a:lvl2pPr>
            <a:lvl3pPr marL="914290" indent="0">
              <a:buNone/>
              <a:defRPr sz="900"/>
            </a:lvl3pPr>
            <a:lvl4pPr marL="1371433" indent="0">
              <a:buNone/>
              <a:defRPr sz="900"/>
            </a:lvl4pPr>
            <a:lvl5pPr marL="1828578" indent="0">
              <a:buNone/>
              <a:defRPr sz="900"/>
            </a:lvl5pPr>
            <a:lvl6pPr marL="2285722" indent="0">
              <a:buNone/>
              <a:defRPr sz="900"/>
            </a:lvl6pPr>
            <a:lvl7pPr marL="2742867" indent="0">
              <a:buNone/>
              <a:defRPr sz="900"/>
            </a:lvl7pPr>
            <a:lvl8pPr marL="3200011" indent="0">
              <a:buNone/>
              <a:defRPr sz="900"/>
            </a:lvl8pPr>
            <a:lvl9pPr marL="365715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733C-C5B9-49C4-9C7F-75BCBF4956CD}" type="datetimeFigureOut">
              <a:rPr kumimoji="1" lang="ja-JP" altLang="en-US" smtClean="0"/>
              <a:pPr/>
              <a:t>2020/8/28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E175-31C5-4F9B-8AFE-0A60ABB222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3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3733C-C5B9-49C4-9C7F-75BCBF4956CD}" type="datetimeFigureOut">
              <a:rPr kumimoji="1" lang="ja-JP" altLang="en-US" smtClean="0"/>
              <a:pPr/>
              <a:t>2020/8/28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1" y="9181396"/>
            <a:ext cx="2171700" cy="527402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1" y="9181396"/>
            <a:ext cx="1600200" cy="527402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BE175-31C5-4F9B-8AFE-0A60ABB222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9" indent="-285716" algn="l" defTabSz="91429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1" indent="-228572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6" indent="-228572" algn="l" defTabSz="91429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9" indent="-228572" algn="l" defTabSz="91429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4" indent="-228572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9" indent="-228572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4" indent="-228572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7" indent="-228572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9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3" algn="l" defTabSz="91429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8" algn="l" defTabSz="91429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2" algn="l" defTabSz="91429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7" algn="l" defTabSz="91429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1" algn="l" defTabSz="91429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5" algn="l" defTabSz="91429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テキスト ボックス 54"/>
          <p:cNvSpPr txBox="1"/>
          <p:nvPr/>
        </p:nvSpPr>
        <p:spPr>
          <a:xfrm>
            <a:off x="6124522" y="200583"/>
            <a:ext cx="316291" cy="138764"/>
          </a:xfrm>
          <a:prstGeom prst="rect">
            <a:avLst/>
          </a:prstGeom>
          <a:solidFill>
            <a:schemeClr val="bg1"/>
          </a:solidFill>
        </p:spPr>
        <p:txBody>
          <a:bodyPr wrap="square" lIns="122182" tIns="61091" rIns="122182" bIns="61091" rtlCol="0">
            <a:spAutoFit/>
          </a:bodyPr>
          <a:lstStyle/>
          <a:p>
            <a:r>
              <a:rPr lang="ja-JP" altLang="en-US" sz="100" dirty="0">
                <a:latin typeface="ＭＳ ゴシック" pitchFamily="49" charset="-128"/>
                <a:ea typeface="ＭＳ ゴシック" pitchFamily="49" charset="-128"/>
              </a:rPr>
              <a:t>　　　　　</a:t>
            </a:r>
            <a:endParaRPr lang="en-US" altLang="ja-JP" sz="1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34739" y="446609"/>
            <a:ext cx="5400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914437" y="379911"/>
            <a:ext cx="1800000" cy="1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4834" y="127134"/>
            <a:ext cx="646327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/>
              <a:t>QUESTIONNAIRE</a:t>
            </a:r>
            <a:endParaRPr kumimoji="1" lang="ja-JP" altLang="en-US" b="1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83786" y="743995"/>
            <a:ext cx="6666349" cy="150587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lIns="72000" tIns="54000" rIns="72000" bIns="54000" rtlCol="0">
            <a:noAutofit/>
          </a:bodyPr>
          <a:lstStyle/>
          <a:p>
            <a:r>
              <a:rPr lang="en-US" altLang="ja-JP" sz="700" dirty="0"/>
              <a:t>Please respond to the following questions by placing a check mark (√) in the answer</a:t>
            </a:r>
            <a:r>
              <a:rPr lang="ja-JP" altLang="en-US" sz="700" dirty="0"/>
              <a:t> </a:t>
            </a:r>
            <a:r>
              <a:rPr lang="en-US" altLang="ja-JP" sz="700" dirty="0"/>
              <a:t>box that corresponds to your response and/or fill in the blank where indicated.</a:t>
            </a:r>
          </a:p>
          <a:p>
            <a:r>
              <a:rPr lang="en-US" altLang="ja-JP" sz="1100" b="1" dirty="0" smtClean="0">
                <a:solidFill>
                  <a:srgbClr val="FF0000"/>
                </a:solidFill>
                <a:ea typeface="ＭＳ ゴシック" pitchFamily="49" charset="-128"/>
              </a:rPr>
              <a:t>Have </a:t>
            </a:r>
            <a:r>
              <a:rPr lang="en-US" altLang="ja-JP" sz="1100" b="1" dirty="0">
                <a:solidFill>
                  <a:srgbClr val="FF0000"/>
                </a:solidFill>
                <a:ea typeface="ＭＳ ゴシック" pitchFamily="49" charset="-128"/>
              </a:rPr>
              <a:t>you stayed in the following prevalent regions in the past 14 </a:t>
            </a:r>
            <a:r>
              <a:rPr lang="en-US" altLang="ja-JP" sz="1100" b="1" dirty="0" smtClean="0">
                <a:solidFill>
                  <a:srgbClr val="FF0000"/>
                </a:solidFill>
                <a:ea typeface="ＭＳ ゴシック" pitchFamily="49" charset="-128"/>
              </a:rPr>
              <a:t>days?</a:t>
            </a:r>
          </a:p>
          <a:p>
            <a:r>
              <a:rPr lang="en-US" altLang="ja-JP" sz="700" b="1" dirty="0" smtClean="0">
                <a:solidFill>
                  <a:srgbClr val="FF0000"/>
                </a:solidFill>
                <a:ea typeface="ＭＳ ゴシック" pitchFamily="49" charset="-128"/>
              </a:rPr>
              <a:t>China, Hong kong,Macau,Taiwan,Korea,Indonesia,Singapore,Thailand,Philippines,Brunei,Viet Nam, Malaysia, Maldives, </a:t>
            </a:r>
            <a:r>
              <a:rPr lang="en-US" altLang="ja-JP" sz="700" b="1" dirty="0">
                <a:solidFill>
                  <a:srgbClr val="FF0000"/>
                </a:solidFill>
                <a:ea typeface="ＭＳ ゴシック" pitchFamily="49" charset="-128"/>
              </a:rPr>
              <a:t>India, Pakistan, Bangladesh, San Marino, </a:t>
            </a:r>
            <a:endParaRPr lang="en-US" altLang="ja-JP" sz="700" b="1" dirty="0" smtClean="0">
              <a:solidFill>
                <a:srgbClr val="FF0000"/>
              </a:solidFill>
              <a:ea typeface="ＭＳ ゴシック" pitchFamily="49" charset="-128"/>
            </a:endParaRPr>
          </a:p>
          <a:p>
            <a:r>
              <a:rPr lang="en-US" altLang="ja-JP" sz="700" b="1" dirty="0" smtClean="0">
                <a:solidFill>
                  <a:srgbClr val="FF0000"/>
                </a:solidFill>
                <a:ea typeface="ＭＳ ゴシック" pitchFamily="49" charset="-128"/>
              </a:rPr>
              <a:t>Iceland, Andorra, Italy, Estonia, Austria, Netherlands, Switzerland, Spain, Slovenia, Denmark, Germany, Norway, </a:t>
            </a:r>
            <a:r>
              <a:rPr lang="en-US" altLang="ja-JP" sz="700" b="1" dirty="0">
                <a:solidFill>
                  <a:srgbClr val="FF0000"/>
                </a:solidFill>
                <a:ea typeface="ＭＳ ゴシック" pitchFamily="49" charset="-128"/>
              </a:rPr>
              <a:t>Vatican, France, Belgium, Malta, Monaco, </a:t>
            </a:r>
            <a:endParaRPr lang="en-US" altLang="ja-JP" sz="700" b="1" dirty="0" smtClean="0">
              <a:solidFill>
                <a:srgbClr val="FF0000"/>
              </a:solidFill>
              <a:ea typeface="ＭＳ ゴシック" pitchFamily="49" charset="-128"/>
            </a:endParaRPr>
          </a:p>
          <a:p>
            <a:r>
              <a:rPr lang="en-US" altLang="ja-JP" sz="700" b="1" dirty="0" smtClean="0">
                <a:solidFill>
                  <a:srgbClr val="FF0000"/>
                </a:solidFill>
                <a:ea typeface="ＭＳ ゴシック" pitchFamily="49" charset="-128"/>
              </a:rPr>
              <a:t>Liechtenstein, Luxembourg, Ireland, Sweden, Portugal, Greece, Slovakia, Czech, Hungary</a:t>
            </a:r>
            <a:r>
              <a:rPr lang="en-US" altLang="ja-JP" sz="700" b="1" dirty="0">
                <a:solidFill>
                  <a:srgbClr val="FF0000"/>
                </a:solidFill>
                <a:ea typeface="ＭＳ ゴシック" pitchFamily="49" charset="-128"/>
              </a:rPr>
              <a:t>, </a:t>
            </a:r>
            <a:r>
              <a:rPr lang="en-US" altLang="ja-JP" sz="700" b="1" dirty="0" smtClean="0">
                <a:solidFill>
                  <a:srgbClr val="FF0000"/>
                </a:solidFill>
                <a:ea typeface="ＭＳ ゴシック" pitchFamily="49" charset="-128"/>
              </a:rPr>
              <a:t>Finland, </a:t>
            </a:r>
            <a:r>
              <a:rPr lang="en-US" altLang="ja-JP" sz="700" b="1" dirty="0">
                <a:solidFill>
                  <a:srgbClr val="FF0000"/>
                </a:solidFill>
                <a:ea typeface="ＭＳ ゴシック" pitchFamily="49" charset="-128"/>
              </a:rPr>
              <a:t>Belarus, Bosnia and Herzegovina , Poland, Latvia, Lithuania, </a:t>
            </a:r>
            <a:endParaRPr lang="en-US" altLang="ja-JP" sz="700" b="1" dirty="0" smtClean="0">
              <a:solidFill>
                <a:srgbClr val="FF0000"/>
              </a:solidFill>
              <a:ea typeface="ＭＳ ゴシック" pitchFamily="49" charset="-128"/>
            </a:endParaRPr>
          </a:p>
          <a:p>
            <a:r>
              <a:rPr lang="en-US" altLang="ja-JP" sz="700" b="1" dirty="0" smtClean="0">
                <a:solidFill>
                  <a:srgbClr val="FF0000"/>
                </a:solidFill>
                <a:ea typeface="ＭＳ ゴシック" pitchFamily="49" charset="-128"/>
              </a:rPr>
              <a:t>United Kingdom, Cyprus</a:t>
            </a:r>
            <a:r>
              <a:rPr lang="en-US" altLang="ja-JP" sz="700" b="1" dirty="0">
                <a:solidFill>
                  <a:srgbClr val="FF0000"/>
                </a:solidFill>
                <a:ea typeface="ＭＳ ゴシック" pitchFamily="49" charset="-128"/>
              </a:rPr>
              <a:t>, </a:t>
            </a:r>
            <a:r>
              <a:rPr lang="en-US" altLang="ja-JP" sz="700" b="1" dirty="0" smtClean="0">
                <a:solidFill>
                  <a:srgbClr val="FF0000"/>
                </a:solidFill>
                <a:ea typeface="ＭＳ ゴシック" pitchFamily="49" charset="-128"/>
              </a:rPr>
              <a:t>Croatia, </a:t>
            </a:r>
            <a:r>
              <a:rPr lang="en-US" altLang="ja-JP" sz="700" b="1" dirty="0">
                <a:solidFill>
                  <a:srgbClr val="FF0000"/>
                </a:solidFill>
                <a:ea typeface="ＭＳ ゴシック" pitchFamily="49" charset="-128"/>
              </a:rPr>
              <a:t>Kosovo, </a:t>
            </a:r>
            <a:r>
              <a:rPr lang="en-US" altLang="ja-JP" sz="700" b="1" dirty="0" smtClean="0">
                <a:solidFill>
                  <a:srgbClr val="FF0000"/>
                </a:solidFill>
                <a:ea typeface="ＭＳ ゴシック" pitchFamily="49" charset="-128"/>
              </a:rPr>
              <a:t>Bulgaria, Romania</a:t>
            </a:r>
            <a:r>
              <a:rPr lang="en-US" altLang="ja-JP" sz="700" b="1" dirty="0">
                <a:solidFill>
                  <a:srgbClr val="FF0000"/>
                </a:solidFill>
                <a:ea typeface="ＭＳ ゴシック" pitchFamily="49" charset="-128"/>
              </a:rPr>
              <a:t>, </a:t>
            </a:r>
            <a:r>
              <a:rPr lang="en-US" altLang="ja-JP" sz="700" b="1" dirty="0" smtClean="0">
                <a:solidFill>
                  <a:srgbClr val="FF0000"/>
                </a:solidFill>
                <a:ea typeface="ＭＳ ゴシック" pitchFamily="49" charset="-128"/>
              </a:rPr>
              <a:t>Albania</a:t>
            </a:r>
            <a:r>
              <a:rPr lang="en-US" altLang="ja-JP" sz="700" b="1" dirty="0">
                <a:solidFill>
                  <a:srgbClr val="FF0000"/>
                </a:solidFill>
                <a:ea typeface="ＭＳ ゴシック" pitchFamily="49" charset="-128"/>
              </a:rPr>
              <a:t>, </a:t>
            </a:r>
            <a:r>
              <a:rPr lang="en-US" altLang="ja-JP" sz="700" b="1" dirty="0" smtClean="0">
                <a:solidFill>
                  <a:srgbClr val="FF0000"/>
                </a:solidFill>
                <a:ea typeface="ＭＳ ゴシック" pitchFamily="49" charset="-128"/>
              </a:rPr>
              <a:t>Armenia</a:t>
            </a:r>
            <a:r>
              <a:rPr lang="en-US" altLang="ja-JP" sz="700" b="1" dirty="0">
                <a:solidFill>
                  <a:srgbClr val="FF0000"/>
                </a:solidFill>
                <a:ea typeface="ＭＳ ゴシック" pitchFamily="49" charset="-128"/>
              </a:rPr>
              <a:t>, Moldova, Montenegro, North Macedonia, Serbia, Ukraine, Russia, Azerbaijan, </a:t>
            </a:r>
            <a:endParaRPr lang="en-US" altLang="ja-JP" sz="700" b="1" dirty="0" smtClean="0">
              <a:solidFill>
                <a:srgbClr val="FF0000"/>
              </a:solidFill>
              <a:ea typeface="ＭＳ ゴシック" pitchFamily="49" charset="-128"/>
            </a:endParaRPr>
          </a:p>
          <a:p>
            <a:r>
              <a:rPr lang="en-US" altLang="ja-JP" sz="700" b="1" dirty="0" smtClean="0">
                <a:solidFill>
                  <a:srgbClr val="FF0000"/>
                </a:solidFill>
                <a:ea typeface="ＭＳ ゴシック" pitchFamily="49" charset="-128"/>
              </a:rPr>
              <a:t>Kazakhstan, Tajikistan, Kyrgyz,</a:t>
            </a:r>
            <a:r>
              <a:rPr lang="ja-JP" altLang="en-US" sz="700" b="1" dirty="0">
                <a:solidFill>
                  <a:srgbClr val="FF0000"/>
                </a:solidFill>
                <a:ea typeface="ＭＳ ゴシック" pitchFamily="49" charset="-128"/>
              </a:rPr>
              <a:t> </a:t>
            </a:r>
            <a:r>
              <a:rPr lang="en-US" altLang="ja-JP" sz="700" b="1" dirty="0" smtClean="0">
                <a:solidFill>
                  <a:srgbClr val="FF0000"/>
                </a:solidFill>
                <a:ea typeface="ＭＳ ゴシック" pitchFamily="49" charset="-128"/>
              </a:rPr>
              <a:t>United </a:t>
            </a:r>
            <a:r>
              <a:rPr lang="en-US" altLang="ja-JP" sz="700" b="1" dirty="0">
                <a:solidFill>
                  <a:srgbClr val="FF0000"/>
                </a:solidFill>
                <a:ea typeface="ＭＳ ゴシック" pitchFamily="49" charset="-128"/>
              </a:rPr>
              <a:t>Arab </a:t>
            </a:r>
            <a:r>
              <a:rPr lang="en-US" altLang="ja-JP" sz="700" b="1" dirty="0" smtClean="0">
                <a:solidFill>
                  <a:srgbClr val="FF0000"/>
                </a:solidFill>
                <a:ea typeface="ＭＳ ゴシック" pitchFamily="49" charset="-128"/>
              </a:rPr>
              <a:t>Emirates</a:t>
            </a:r>
            <a:r>
              <a:rPr lang="en-US" altLang="ja-JP" sz="700" b="1" dirty="0">
                <a:solidFill>
                  <a:srgbClr val="FF0000"/>
                </a:solidFill>
                <a:ea typeface="ＭＳ ゴシック" pitchFamily="49" charset="-128"/>
              </a:rPr>
              <a:t>, Iran, Israel, Oman, Qatar, Kuwait, Saudi Arabia, Turkey, Bahrain, Afghanistan, Egypt, Cote d’Ivoire, </a:t>
            </a:r>
            <a:endParaRPr lang="en-US" altLang="ja-JP" sz="700" b="1" dirty="0" smtClean="0">
              <a:solidFill>
                <a:srgbClr val="FF0000"/>
              </a:solidFill>
              <a:ea typeface="ＭＳ ゴシック" pitchFamily="49" charset="-128"/>
            </a:endParaRPr>
          </a:p>
          <a:p>
            <a:r>
              <a:rPr lang="en-US" altLang="ja-JP" sz="700" b="1" dirty="0" smtClean="0">
                <a:solidFill>
                  <a:srgbClr val="FF0000"/>
                </a:solidFill>
                <a:ea typeface="ＭＳ ゴシック" pitchFamily="49" charset="-128"/>
              </a:rPr>
              <a:t>Democratic </a:t>
            </a:r>
            <a:r>
              <a:rPr lang="en-US" altLang="ja-JP" sz="700" b="1" dirty="0">
                <a:solidFill>
                  <a:srgbClr val="FF0000"/>
                </a:solidFill>
                <a:ea typeface="ＭＳ ゴシック" pitchFamily="49" charset="-128"/>
              </a:rPr>
              <a:t>Republic of the </a:t>
            </a:r>
            <a:r>
              <a:rPr lang="en-US" altLang="ja-JP" sz="700" b="1" dirty="0" smtClean="0">
                <a:solidFill>
                  <a:srgbClr val="FF0000"/>
                </a:solidFill>
                <a:ea typeface="ＭＳ ゴシック" pitchFamily="49" charset="-128"/>
              </a:rPr>
              <a:t>Congo</a:t>
            </a:r>
            <a:r>
              <a:rPr lang="en-US" altLang="ja-JP" sz="700" b="1" dirty="0">
                <a:solidFill>
                  <a:srgbClr val="FF0000"/>
                </a:solidFill>
                <a:ea typeface="ＭＳ ゴシック" pitchFamily="49" charset="-128"/>
              </a:rPr>
              <a:t>, Djibouti, Mauritius, Morocco, Cabo Verde, Gabon, Guinea-Bissau, Sao Tome and Principe, Equatorial Guinea, Ghana, </a:t>
            </a:r>
            <a:endParaRPr lang="en-US" altLang="ja-JP" sz="700" b="1" dirty="0" smtClean="0">
              <a:solidFill>
                <a:srgbClr val="FF0000"/>
              </a:solidFill>
              <a:ea typeface="ＭＳ ゴシック" pitchFamily="49" charset="-128"/>
            </a:endParaRPr>
          </a:p>
          <a:p>
            <a:r>
              <a:rPr lang="en-US" altLang="ja-JP" sz="700" b="1" dirty="0" smtClean="0">
                <a:solidFill>
                  <a:srgbClr val="FF0000"/>
                </a:solidFill>
                <a:ea typeface="ＭＳ ゴシック" pitchFamily="49" charset="-128"/>
              </a:rPr>
              <a:t>Guinea</a:t>
            </a:r>
            <a:r>
              <a:rPr lang="en-US" altLang="ja-JP" sz="700" b="1" dirty="0">
                <a:solidFill>
                  <a:srgbClr val="FF0000"/>
                </a:solidFill>
                <a:ea typeface="ＭＳ ゴシック" pitchFamily="49" charset="-128"/>
              </a:rPr>
              <a:t>, South </a:t>
            </a:r>
            <a:r>
              <a:rPr lang="en-US" altLang="ja-JP" sz="700" b="1" dirty="0" smtClean="0">
                <a:solidFill>
                  <a:srgbClr val="FF0000"/>
                </a:solidFill>
                <a:ea typeface="ＭＳ ゴシック" pitchFamily="49" charset="-128"/>
              </a:rPr>
              <a:t>Africa, </a:t>
            </a:r>
            <a:r>
              <a:rPr lang="en-US" altLang="ja-JP" sz="700" b="1" dirty="0">
                <a:solidFill>
                  <a:srgbClr val="FF0000"/>
                </a:solidFill>
                <a:ea typeface="ＭＳ ゴシック" pitchFamily="49" charset="-128"/>
              </a:rPr>
              <a:t>United States of America, Canada, Antigua and Barbuda, Ecuador, Saint Christopher and Nevis, Chile, Dominica, Dominican Republic, </a:t>
            </a:r>
            <a:endParaRPr lang="en-US" altLang="ja-JP" sz="700" b="1" dirty="0" smtClean="0">
              <a:solidFill>
                <a:srgbClr val="FF0000"/>
              </a:solidFill>
              <a:ea typeface="ＭＳ ゴシック" pitchFamily="49" charset="-128"/>
            </a:endParaRPr>
          </a:p>
          <a:p>
            <a:r>
              <a:rPr lang="en-US" altLang="ja-JP" sz="700" b="1" dirty="0">
                <a:solidFill>
                  <a:srgbClr val="FF0000"/>
                </a:solidFill>
                <a:ea typeface="ＭＳ ゴシック" pitchFamily="49" charset="-128"/>
              </a:rPr>
              <a:t>Barbados, Panama</a:t>
            </a:r>
            <a:r>
              <a:rPr lang="en-US" altLang="ja-JP" sz="700" b="1" dirty="0" smtClean="0">
                <a:solidFill>
                  <a:srgbClr val="FF0000"/>
                </a:solidFill>
                <a:ea typeface="ＭＳ ゴシック" pitchFamily="49" charset="-128"/>
              </a:rPr>
              <a:t>, </a:t>
            </a:r>
            <a:r>
              <a:rPr lang="en-US" altLang="ja-JP" sz="700" b="1" dirty="0">
                <a:solidFill>
                  <a:srgbClr val="FF0000"/>
                </a:solidFill>
                <a:ea typeface="ＭＳ ゴシック" pitchFamily="49" charset="-128"/>
              </a:rPr>
              <a:t>Brazil, Peru, Bolivia, Bahamas, Mexico , Uruguay, Honduras, Colombia, El Salvador, Argentine, Australia, New Zealand, </a:t>
            </a:r>
            <a:r>
              <a:rPr lang="ja-JP" altLang="ja-JP" sz="7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Georgia</a:t>
            </a:r>
            <a:r>
              <a:rPr lang="en-US" altLang="ja-JP" sz="7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ja-JP" altLang="ja-JP" sz="7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Iraq</a:t>
            </a:r>
            <a:r>
              <a:rPr lang="en-US" altLang="ja-JP" sz="7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en-US" altLang="ja-JP" sz="700" b="1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ja-JP" altLang="ja-JP" sz="7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Lebanese</a:t>
            </a:r>
            <a:r>
              <a:rPr lang="en-US" altLang="ja-JP" sz="7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ja-JP" altLang="ja-JP" sz="7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Algeria, </a:t>
            </a:r>
            <a:r>
              <a:rPr lang="ja-JP" altLang="ja-JP" sz="7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Eswatini</a:t>
            </a:r>
            <a:r>
              <a:rPr lang="ja-JP" altLang="ja-JP" sz="7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Cameroon, Senegal, Central African Republic, </a:t>
            </a:r>
            <a:r>
              <a:rPr lang="ja-JP" altLang="ja-JP" sz="7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Mauritania</a:t>
            </a:r>
            <a:r>
              <a:rPr lang="en-US" altLang="ja-JP" sz="7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ja-JP" altLang="ja-JP" sz="7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Guyana, Cuba, Guatemala, Grenada, Saint Vincent and the Grenadines</a:t>
            </a:r>
            <a:r>
              <a:rPr lang="ja-JP" altLang="ja-JP" sz="7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en-US" altLang="ja-JP" sz="7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ja-JP" altLang="ja-JP" sz="7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Costa </a:t>
            </a:r>
            <a:r>
              <a:rPr lang="ja-JP" altLang="ja-JP" sz="7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Rica, </a:t>
            </a:r>
            <a:r>
              <a:rPr lang="ja-JP" altLang="ja-JP" sz="7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Jamaica</a:t>
            </a:r>
            <a:r>
              <a:rPr lang="ja-JP" altLang="ja-JP" sz="7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Haiti, </a:t>
            </a:r>
            <a:r>
              <a:rPr lang="ja-JP" altLang="ja-JP" sz="7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Nicaragua</a:t>
            </a:r>
            <a:r>
              <a:rPr lang="en-US" altLang="ja-JP" sz="7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ja-JP" sz="7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Uzbekistan</a:t>
            </a:r>
            <a:r>
              <a:rPr lang="en-US" altLang="ja-JP" sz="7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, Kenya, Comoros, Republic of Congo, Sierra Leone, Suriname, Sudan, </a:t>
            </a:r>
            <a:r>
              <a:rPr lang="en-US" altLang="ja-JP" sz="7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Somalia</a:t>
            </a:r>
            <a:r>
              <a:rPr lang="en-US" altLang="ja-JP" sz="7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Namibia, Nepal, </a:t>
            </a:r>
            <a:r>
              <a:rPr lang="en-US" altLang="ja-JP" sz="7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Paraguay, Palestine</a:t>
            </a:r>
            <a:r>
              <a:rPr lang="en-US" altLang="ja-JP" sz="7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ja-JP" sz="7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Venezuela,</a:t>
            </a:r>
            <a:endParaRPr lang="en-US" altLang="ja-JP" sz="700" b="1" dirty="0">
              <a:solidFill>
                <a:srgbClr val="FF0000"/>
              </a:solidFill>
              <a:latin typeface="Calibri" panose="020F0502020204030204" pitchFamily="34" charset="0"/>
              <a:ea typeface="ＭＳ ゴシック" pitchFamily="49" charset="-128"/>
              <a:cs typeface="Calibri" panose="020F0502020204030204" pitchFamily="34" charset="0"/>
            </a:endParaRPr>
          </a:p>
          <a:p>
            <a:r>
              <a:rPr lang="en-US" altLang="ja-JP" sz="7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Botswana, Madagascar</a:t>
            </a:r>
            <a:r>
              <a:rPr lang="en-US" altLang="ja-JP" sz="7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ja-JP" sz="7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Libya</a:t>
            </a:r>
            <a:r>
              <a:rPr lang="en-US" altLang="ja-JP" sz="7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ja-JP" sz="7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Liberia</a:t>
            </a:r>
            <a:endParaRPr lang="en-US" altLang="ja-JP" sz="700" b="1" dirty="0">
              <a:solidFill>
                <a:srgbClr val="FF0000"/>
              </a:solidFill>
              <a:latin typeface="Calibri" panose="020F0502020204030204" pitchFamily="34" charset="0"/>
              <a:ea typeface="ＭＳ ゴシック" pitchFamily="49" charset="-128"/>
              <a:cs typeface="Calibri" panose="020F0502020204030204" pitchFamily="34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2392" y="368782"/>
            <a:ext cx="6707743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700" dirty="0"/>
              <a:t>Outbreak of Novel Coronavirus (2019-nCov) has been reported around the world.</a:t>
            </a:r>
          </a:p>
          <a:p>
            <a:r>
              <a:rPr lang="en-US" altLang="ja-JP" sz="700" dirty="0"/>
              <a:t>This form is for detecting patients early and contacting persons who might have had close contact with patients.</a:t>
            </a:r>
          </a:p>
          <a:p>
            <a:r>
              <a:rPr lang="en-US" altLang="ja-JP" sz="700" dirty="0"/>
              <a:t>Please fill out correctly and clearly in “ENGLISH” with “CAPITAL and BLOCK LETTERS” and in black or blue ink. </a:t>
            </a:r>
            <a:r>
              <a:rPr kumimoji="1" lang="en-US" altLang="ja-JP" sz="700" dirty="0"/>
              <a:t>Your </a:t>
            </a:r>
            <a:r>
              <a:rPr lang="en-US" altLang="ja-JP" sz="700" dirty="0"/>
              <a:t>personal information may be shared with public health center.</a:t>
            </a:r>
            <a:endParaRPr kumimoji="1" lang="ja-JP" altLang="en-US" sz="7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17397" y="5803013"/>
            <a:ext cx="520334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000" dirty="0">
                <a:ea typeface="ＭＳ Ｐゴシック" pitchFamily="50" charset="-128"/>
              </a:rPr>
              <a:t>⑭</a:t>
            </a:r>
            <a:r>
              <a:rPr lang="en-US" altLang="ja-JP" sz="1000" dirty="0">
                <a:ea typeface="ＭＳ Ｐゴシック" pitchFamily="50" charset="-128"/>
              </a:rPr>
              <a:t>Have you had any contact with people with symptoms such as fever or cough in the past 14 days?</a:t>
            </a:r>
            <a:endParaRPr lang="ja-JP" altLang="en-US" sz="1000" dirty="0">
              <a:ea typeface="ＭＳ Ｐゴシック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06114" y="5990091"/>
            <a:ext cx="370454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000" dirty="0">
                <a:ea typeface="ＭＳ Ｐゴシック" pitchFamily="50" charset="-128"/>
              </a:rPr>
              <a:t>⑮</a:t>
            </a:r>
            <a:r>
              <a:rPr lang="en-US" altLang="ja-JP" sz="1000" dirty="0">
                <a:ea typeface="ＭＳ Ｐゴシック" pitchFamily="50" charset="-128"/>
              </a:rPr>
              <a:t>Have you had any contact with infected patients in the past 14 days?</a:t>
            </a:r>
            <a:endParaRPr lang="ja-JP" altLang="en-US" sz="1000" dirty="0">
              <a:ea typeface="ＭＳ Ｐゴシック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10915" y="6336494"/>
            <a:ext cx="119263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000" dirty="0">
                <a:ea typeface="ＭＳ Ｐゴシック" pitchFamily="50" charset="-128"/>
              </a:rPr>
              <a:t>⑰</a:t>
            </a:r>
            <a:r>
              <a:rPr lang="en-US" altLang="ja-JP" sz="1000" dirty="0" smtClean="0">
                <a:ea typeface="ＭＳ Ｐゴシック" pitchFamily="50" charset="-128"/>
              </a:rPr>
              <a:t>Are </a:t>
            </a:r>
            <a:r>
              <a:rPr lang="en-US" altLang="ja-JP" sz="1000" dirty="0">
                <a:ea typeface="ＭＳ Ｐゴシック" pitchFamily="50" charset="-128"/>
              </a:rPr>
              <a:t>you feeling sick?</a:t>
            </a:r>
            <a:endParaRPr lang="ja-JP" altLang="en-US" sz="1000" dirty="0">
              <a:ea typeface="ＭＳ Ｐゴシック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07714" y="6505859"/>
            <a:ext cx="139301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000" dirty="0">
                <a:ea typeface="ＭＳ Ｐゴシック" pitchFamily="50" charset="-128"/>
              </a:rPr>
              <a:t>⑱</a:t>
            </a:r>
            <a:r>
              <a:rPr lang="en-US" altLang="ja-JP" sz="1000" dirty="0" smtClean="0">
                <a:ea typeface="ＭＳ Ｐゴシック" pitchFamily="50" charset="-128"/>
              </a:rPr>
              <a:t>If </a:t>
            </a:r>
            <a:r>
              <a:rPr lang="en-US" altLang="ja-JP" sz="1000" dirty="0">
                <a:ea typeface="ＭＳ Ｐゴシック" pitchFamily="50" charset="-128"/>
              </a:rPr>
              <a:t>yes, specify symptoms</a:t>
            </a:r>
            <a:endParaRPr lang="ja-JP" altLang="en-US" sz="1000" dirty="0">
              <a:ea typeface="ＭＳ Ｐゴシック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98518" y="6659562"/>
            <a:ext cx="444512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000" dirty="0"/>
              <a:t>⑲</a:t>
            </a:r>
            <a:r>
              <a:rPr lang="en-US" altLang="ja-JP" sz="1000" dirty="0" smtClean="0"/>
              <a:t>Are </a:t>
            </a:r>
            <a:r>
              <a:rPr lang="en-US" altLang="ja-JP" sz="1000" dirty="0"/>
              <a:t>you taking any medications such as antipyretics, cold medicines or painkillers?</a:t>
            </a:r>
            <a:endParaRPr lang="ja-JP" altLang="en-US" sz="10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-153322" y="6779557"/>
            <a:ext cx="6865549" cy="308041"/>
          </a:xfrm>
          <a:prstGeom prst="rect">
            <a:avLst/>
          </a:prstGeom>
          <a:noFill/>
        </p:spPr>
        <p:txBody>
          <a:bodyPr wrap="square" lIns="122182" tIns="61091" rIns="122182" bIns="61091" rtlCol="0">
            <a:spAutoFit/>
          </a:bodyPr>
          <a:lstStyle/>
          <a:p>
            <a:r>
              <a:rPr lang="en-US" altLang="ja-JP" sz="1200" dirty="0">
                <a:ea typeface="ＭＳ Ｐゴシック" pitchFamily="50" charset="-128"/>
              </a:rPr>
              <a:t>   </a:t>
            </a:r>
            <a:r>
              <a:rPr lang="en-US" altLang="ja-JP" sz="1200" u="sng" dirty="0">
                <a:ea typeface="ＭＳ Ｐゴシック" pitchFamily="50" charset="-128"/>
              </a:rPr>
              <a:t>If you do not live in Japan</a:t>
            </a:r>
            <a:r>
              <a:rPr lang="en-US" altLang="ja-JP" sz="1200" dirty="0">
                <a:ea typeface="ＭＳ Ｐゴシック" pitchFamily="50" charset="-128"/>
              </a:rPr>
              <a:t>, please answer the following questions.</a:t>
            </a:r>
            <a:endParaRPr lang="ja-JP" altLang="en-US" sz="1200" dirty="0">
              <a:ea typeface="ＭＳ Ｐゴシック" pitchFamily="50" charset="-128"/>
            </a:endParaRPr>
          </a:p>
        </p:txBody>
      </p:sp>
      <p:grpSp>
        <p:nvGrpSpPr>
          <p:cNvPr id="65" name="グループ化 64"/>
          <p:cNvGrpSpPr/>
          <p:nvPr/>
        </p:nvGrpSpPr>
        <p:grpSpPr>
          <a:xfrm>
            <a:off x="-99777" y="6968276"/>
            <a:ext cx="6910828" cy="1524207"/>
            <a:chOff x="-51192" y="6875586"/>
            <a:chExt cx="6910828" cy="1524207"/>
          </a:xfrm>
        </p:grpSpPr>
        <p:sp>
          <p:nvSpPr>
            <p:cNvPr id="66" name="テキスト ボックス 65"/>
            <p:cNvSpPr txBox="1"/>
            <p:nvPr/>
          </p:nvSpPr>
          <p:spPr>
            <a:xfrm>
              <a:off x="-33878" y="6875586"/>
              <a:ext cx="6865549" cy="292652"/>
            </a:xfrm>
            <a:prstGeom prst="rect">
              <a:avLst/>
            </a:prstGeom>
            <a:noFill/>
          </p:spPr>
          <p:txBody>
            <a:bodyPr wrap="square" lIns="122182" tIns="61091" rIns="122182" bIns="61091" rtlCol="0">
              <a:spAutoFit/>
            </a:bodyPr>
            <a:lstStyle/>
            <a:p>
              <a:r>
                <a:rPr lang="ja-JP" altLang="en-US" sz="1100" dirty="0">
                  <a:ea typeface="ＭＳ ゴシック" pitchFamily="49" charset="-128"/>
                </a:rPr>
                <a:t>　　</a:t>
              </a:r>
              <a:r>
                <a:rPr lang="en-US" altLang="ja-JP" sz="1100" dirty="0">
                  <a:ea typeface="ＭＳ Ｐゴシック" pitchFamily="50" charset="-128"/>
                </a:rPr>
                <a:t>Visit duration</a:t>
              </a:r>
              <a:r>
                <a:rPr lang="ja-JP" altLang="en-US" sz="1100" dirty="0">
                  <a:ea typeface="ＭＳ Ｐゴシック" pitchFamily="50" charset="-128"/>
                </a:rPr>
                <a:t>　　　　　＿＿＿</a:t>
              </a:r>
              <a:r>
                <a:rPr lang="en-US" altLang="ja-JP" sz="1100" dirty="0">
                  <a:ea typeface="ＭＳ Ｐゴシック" pitchFamily="50" charset="-128"/>
                </a:rPr>
                <a:t>(month)</a:t>
              </a:r>
              <a:r>
                <a:rPr lang="ja-JP" altLang="en-US" sz="1100" dirty="0">
                  <a:ea typeface="ＭＳ Ｐゴシック" pitchFamily="50" charset="-128"/>
                </a:rPr>
                <a:t>＿＿＿</a:t>
              </a:r>
              <a:r>
                <a:rPr lang="en-US" altLang="ja-JP" sz="1100" dirty="0">
                  <a:ea typeface="ＭＳ Ｐゴシック" pitchFamily="50" charset="-128"/>
                </a:rPr>
                <a:t>(day)  </a:t>
              </a:r>
              <a:r>
                <a:rPr lang="ja-JP" altLang="en-US" sz="1100" dirty="0">
                  <a:ea typeface="ＭＳ Ｐゴシック" pitchFamily="50" charset="-128"/>
                </a:rPr>
                <a:t>～  ＿＿＿</a:t>
              </a:r>
              <a:r>
                <a:rPr lang="en-US" altLang="ja-JP" sz="1100" dirty="0">
                  <a:ea typeface="ＭＳ Ｐゴシック" pitchFamily="50" charset="-128"/>
                </a:rPr>
                <a:t>(month)</a:t>
              </a:r>
              <a:r>
                <a:rPr lang="ja-JP" altLang="en-US" sz="1100" dirty="0">
                  <a:ea typeface="ＭＳ Ｐゴシック" pitchFamily="50" charset="-128"/>
                </a:rPr>
                <a:t>＿＿＿</a:t>
              </a:r>
              <a:r>
                <a:rPr lang="en-US" altLang="ja-JP" sz="1100" dirty="0">
                  <a:ea typeface="ＭＳ Ｐゴシック" pitchFamily="50" charset="-128"/>
                </a:rPr>
                <a:t>(day)</a:t>
              </a: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-51192" y="7035322"/>
              <a:ext cx="6865549" cy="415763"/>
            </a:xfrm>
            <a:prstGeom prst="rect">
              <a:avLst/>
            </a:prstGeom>
            <a:noFill/>
          </p:spPr>
          <p:txBody>
            <a:bodyPr wrap="square" lIns="122182" tIns="61091" rIns="122182" bIns="61091" rtlCol="0">
              <a:spAutoFit/>
            </a:bodyPr>
            <a:lstStyle/>
            <a:p>
              <a:r>
                <a:rPr lang="ja-JP" altLang="en-US" sz="1100" dirty="0">
                  <a:ea typeface="ＭＳ ゴシック" pitchFamily="49" charset="-128"/>
                </a:rPr>
                <a:t>　　</a:t>
              </a:r>
              <a:r>
                <a:rPr lang="en-US" altLang="ja-JP" sz="1100" dirty="0">
                  <a:ea typeface="ＭＳ Ｐゴシック" pitchFamily="50" charset="-128"/>
                </a:rPr>
                <a:t>Hotel name, </a:t>
              </a:r>
              <a:r>
                <a:rPr lang="en-US" altLang="ja-JP" sz="1100" dirty="0" smtClean="0">
                  <a:ea typeface="ＭＳ Ｐゴシック" pitchFamily="50" charset="-128"/>
                </a:rPr>
                <a:t>etc.</a:t>
              </a:r>
              <a:r>
                <a:rPr lang="ja-JP" altLang="en-US" sz="1100" dirty="0">
                  <a:ea typeface="ＭＳ ゴシック" pitchFamily="49" charset="-128"/>
                </a:rPr>
                <a:t> </a:t>
              </a:r>
              <a:r>
                <a:rPr lang="ja-JP" altLang="en-US" sz="1100" dirty="0" smtClean="0">
                  <a:ea typeface="ＭＳ ゴシック" pitchFamily="49" charset="-128"/>
                </a:rPr>
                <a:t>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Please fill in the information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about </a:t>
              </a:r>
              <a:r>
                <a:rPr lang="en-US" altLang="ja-JP" sz="800" u="sng" dirty="0">
                  <a:solidFill>
                    <a:srgbClr val="0070C0"/>
                  </a:solidFill>
                </a:rPr>
                <a:t>the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name of accommodation </a:t>
              </a:r>
              <a:r>
                <a:rPr lang="en-US" altLang="ja-JP" sz="800" u="sng" dirty="0">
                  <a:solidFill>
                    <a:srgbClr val="0070C0"/>
                  </a:solidFill>
                </a:rPr>
                <a:t>that the implementing organization or the supervising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                                 </a:t>
              </a:r>
            </a:p>
            <a:p>
              <a:r>
                <a:rPr lang="en-US" altLang="ja-JP" sz="800" dirty="0">
                  <a:solidFill>
                    <a:srgbClr val="0070C0"/>
                  </a:solidFill>
                </a:rPr>
                <a:t> </a:t>
              </a:r>
              <a:r>
                <a:rPr lang="en-US" altLang="ja-JP" sz="800" dirty="0" smtClean="0">
                  <a:solidFill>
                    <a:srgbClr val="0070C0"/>
                  </a:solidFill>
                </a:rPr>
                <a:t>                                                        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or </a:t>
              </a:r>
              <a:r>
                <a:rPr lang="en-US" altLang="ja-JP" sz="800" u="sng" dirty="0" err="1" smtClean="0">
                  <a:solidFill>
                    <a:srgbClr val="0070C0"/>
                  </a:solidFill>
                </a:rPr>
                <a:t>ganization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 </a:t>
              </a:r>
              <a:r>
                <a:rPr lang="en-US" altLang="ja-JP" sz="800" u="sng" dirty="0">
                  <a:solidFill>
                    <a:srgbClr val="0070C0"/>
                  </a:solidFill>
                </a:rPr>
                <a:t>reserves.</a:t>
              </a:r>
              <a:endParaRPr lang="en-US" altLang="ja-JP" sz="800" u="sng" dirty="0">
                <a:solidFill>
                  <a:srgbClr val="0070C0"/>
                </a:solidFill>
                <a:ea typeface="ＭＳ ゴシック" pitchFamily="49" charset="-128"/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-37654" y="7267034"/>
              <a:ext cx="6865549" cy="415763"/>
            </a:xfrm>
            <a:prstGeom prst="rect">
              <a:avLst/>
            </a:prstGeom>
            <a:noFill/>
          </p:spPr>
          <p:txBody>
            <a:bodyPr wrap="square" lIns="122182" tIns="61091" rIns="122182" bIns="61091" rtlCol="0">
              <a:spAutoFit/>
            </a:bodyPr>
            <a:lstStyle/>
            <a:p>
              <a:r>
                <a:rPr lang="ja-JP" altLang="en-US" sz="1100" dirty="0" smtClean="0">
                  <a:ea typeface="ＭＳ ゴシック" pitchFamily="49" charset="-128"/>
                </a:rPr>
                <a:t>　　</a:t>
              </a:r>
              <a:r>
                <a:rPr lang="en-US" altLang="ja-JP" sz="1100" dirty="0" smtClean="0">
                  <a:ea typeface="ＭＳ Ｐゴシック" pitchFamily="50" charset="-128"/>
                </a:rPr>
                <a:t>Telephone No. </a:t>
              </a:r>
              <a:r>
                <a:rPr lang="en-US" altLang="ja-JP" sz="800" u="sng" dirty="0">
                  <a:solidFill>
                    <a:srgbClr val="0070C0"/>
                  </a:solidFill>
                </a:rPr>
                <a:t>Please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fill in the information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the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telephone number possible to make a contact with the accommodation </a:t>
              </a:r>
              <a:r>
                <a:rPr lang="en-US" altLang="ja-JP" sz="800" u="sng" dirty="0">
                  <a:solidFill>
                    <a:srgbClr val="0070C0"/>
                  </a:solidFill>
                </a:rPr>
                <a:t>that the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           </a:t>
              </a:r>
            </a:p>
            <a:p>
              <a:r>
                <a:rPr lang="en-US" altLang="ja-JP" sz="800" dirty="0">
                  <a:solidFill>
                    <a:srgbClr val="0070C0"/>
                  </a:solidFill>
                </a:rPr>
                <a:t> </a:t>
              </a:r>
              <a:r>
                <a:rPr lang="en-US" altLang="ja-JP" sz="800" dirty="0" smtClean="0">
                  <a:solidFill>
                    <a:srgbClr val="0070C0"/>
                  </a:solidFill>
                </a:rPr>
                <a:t>                                                 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 implementing </a:t>
              </a:r>
              <a:r>
                <a:rPr lang="en-US" altLang="ja-JP" sz="800" u="sng" dirty="0">
                  <a:solidFill>
                    <a:srgbClr val="0070C0"/>
                  </a:solidFill>
                </a:rPr>
                <a:t>organization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or the </a:t>
              </a:r>
              <a:r>
                <a:rPr lang="en-US" altLang="ja-JP" sz="800" u="sng" dirty="0">
                  <a:solidFill>
                    <a:srgbClr val="0070C0"/>
                  </a:solidFill>
                </a:rPr>
                <a:t>supervising organization reserves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.</a:t>
              </a:r>
              <a:endParaRPr lang="en-US" altLang="ja-JP" sz="800" u="sng" dirty="0">
                <a:solidFill>
                  <a:srgbClr val="0070C0"/>
                </a:solidFill>
                <a:ea typeface="ＭＳ ゴシック" pitchFamily="49" charset="-128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-10232" y="7519381"/>
              <a:ext cx="6865549" cy="292652"/>
            </a:xfrm>
            <a:prstGeom prst="rect">
              <a:avLst/>
            </a:prstGeom>
            <a:noFill/>
          </p:spPr>
          <p:txBody>
            <a:bodyPr wrap="square" lIns="122182" tIns="61091" rIns="122182" bIns="61091" rtlCol="0">
              <a:spAutoFit/>
            </a:bodyPr>
            <a:lstStyle/>
            <a:p>
              <a:r>
                <a:rPr lang="ja-JP" altLang="en-US" sz="1100" dirty="0">
                  <a:ea typeface="ＭＳ ゴシック" pitchFamily="49" charset="-128"/>
                </a:rPr>
                <a:t>　　</a:t>
              </a:r>
              <a:r>
                <a:rPr lang="en-US" altLang="ja-JP" sz="1100" dirty="0">
                  <a:ea typeface="ＭＳ Ｐゴシック" pitchFamily="50" charset="-128"/>
                </a:rPr>
                <a:t>Visit duration</a:t>
              </a:r>
              <a:r>
                <a:rPr lang="ja-JP" altLang="en-US" sz="1100" dirty="0">
                  <a:ea typeface="ＭＳ Ｐゴシック" pitchFamily="50" charset="-128"/>
                </a:rPr>
                <a:t>　　　　　＿＿＿</a:t>
              </a:r>
              <a:r>
                <a:rPr lang="en-US" altLang="ja-JP" sz="1100" dirty="0">
                  <a:ea typeface="ＭＳ Ｐゴシック" pitchFamily="50" charset="-128"/>
                </a:rPr>
                <a:t>(month)</a:t>
              </a:r>
              <a:r>
                <a:rPr lang="ja-JP" altLang="en-US" sz="1100" dirty="0">
                  <a:ea typeface="ＭＳ Ｐゴシック" pitchFamily="50" charset="-128"/>
                </a:rPr>
                <a:t>＿＿＿</a:t>
              </a:r>
              <a:r>
                <a:rPr lang="en-US" altLang="ja-JP" sz="1100" dirty="0">
                  <a:ea typeface="ＭＳ Ｐゴシック" pitchFamily="50" charset="-128"/>
                </a:rPr>
                <a:t>(day)  </a:t>
              </a:r>
              <a:r>
                <a:rPr lang="ja-JP" altLang="en-US" sz="1100" dirty="0">
                  <a:ea typeface="ＭＳ Ｐゴシック" pitchFamily="50" charset="-128"/>
                </a:rPr>
                <a:t>～  ＿＿＿</a:t>
              </a:r>
              <a:r>
                <a:rPr lang="en-US" altLang="ja-JP" sz="1100" dirty="0">
                  <a:ea typeface="ＭＳ Ｐゴシック" pitchFamily="50" charset="-128"/>
                </a:rPr>
                <a:t>(month)</a:t>
              </a:r>
              <a:r>
                <a:rPr lang="ja-JP" altLang="en-US" sz="1100" dirty="0">
                  <a:ea typeface="ＭＳ Ｐゴシック" pitchFamily="50" charset="-128"/>
                </a:rPr>
                <a:t>＿＿＿</a:t>
              </a:r>
              <a:r>
                <a:rPr lang="en-US" altLang="ja-JP" sz="1100" dirty="0">
                  <a:ea typeface="ＭＳ Ｐゴシック" pitchFamily="50" charset="-128"/>
                </a:rPr>
                <a:t>(day)</a:t>
              </a: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-10233" y="7624088"/>
              <a:ext cx="6865549" cy="415763"/>
            </a:xfrm>
            <a:prstGeom prst="rect">
              <a:avLst/>
            </a:prstGeom>
            <a:noFill/>
          </p:spPr>
          <p:txBody>
            <a:bodyPr wrap="square" lIns="122182" tIns="61091" rIns="122182" bIns="61091" rtlCol="0">
              <a:spAutoFit/>
            </a:bodyPr>
            <a:lstStyle/>
            <a:p>
              <a:r>
                <a:rPr lang="ja-JP" altLang="en-US" sz="1100" dirty="0">
                  <a:ea typeface="ＭＳ ゴシック" pitchFamily="49" charset="-128"/>
                </a:rPr>
                <a:t>　　</a:t>
              </a:r>
              <a:r>
                <a:rPr lang="en-US" altLang="ja-JP" sz="1100" dirty="0">
                  <a:ea typeface="ＭＳ Ｐゴシック" pitchFamily="50" charset="-128"/>
                </a:rPr>
                <a:t>Hotel name, etc</a:t>
              </a:r>
              <a:r>
                <a:rPr lang="en-US" altLang="ja-JP" sz="1100" dirty="0" smtClean="0">
                  <a:ea typeface="ＭＳ Ｐゴシック" pitchFamily="50" charset="-128"/>
                </a:rPr>
                <a:t>.</a:t>
              </a:r>
              <a:r>
                <a:rPr lang="ja-JP" altLang="en-US" sz="1100" dirty="0">
                  <a:ea typeface="ＭＳ ゴシック" pitchFamily="49" charset="-128"/>
                </a:rPr>
                <a:t> </a:t>
              </a:r>
              <a:r>
                <a:rPr lang="en-US" altLang="ja-JP" sz="800" u="sng" dirty="0">
                  <a:solidFill>
                    <a:srgbClr val="0070C0"/>
                  </a:solidFill>
                </a:rPr>
                <a:t>Please fill in the information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about </a:t>
              </a:r>
              <a:r>
                <a:rPr lang="en-US" altLang="ja-JP" sz="800" u="sng" dirty="0">
                  <a:solidFill>
                    <a:srgbClr val="0070C0"/>
                  </a:solidFill>
                </a:rPr>
                <a:t>the name of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accommodation </a:t>
              </a:r>
              <a:r>
                <a:rPr lang="en-US" altLang="ja-JP" sz="800" u="sng" dirty="0">
                  <a:solidFill>
                    <a:srgbClr val="0070C0"/>
                  </a:solidFill>
                </a:rPr>
                <a:t>that the </a:t>
              </a:r>
              <a:r>
                <a:rPr lang="en-US" altLang="ja-JP" sz="800" u="sng" dirty="0" err="1" smtClean="0">
                  <a:solidFill>
                    <a:srgbClr val="0070C0"/>
                  </a:solidFill>
                </a:rPr>
                <a:t>imple</a:t>
              </a:r>
              <a:endParaRPr lang="en-US" altLang="ja-JP" sz="800" u="sng" dirty="0" smtClean="0">
                <a:solidFill>
                  <a:srgbClr val="0070C0"/>
                </a:solidFill>
              </a:endParaRPr>
            </a:p>
            <a:p>
              <a:r>
                <a:rPr lang="en-US" altLang="ja-JP" sz="800" dirty="0">
                  <a:solidFill>
                    <a:srgbClr val="0070C0"/>
                  </a:solidFill>
                </a:rPr>
                <a:t> </a:t>
              </a:r>
              <a:r>
                <a:rPr lang="en-US" altLang="ja-JP" sz="800" dirty="0" smtClean="0">
                  <a:solidFill>
                    <a:srgbClr val="0070C0"/>
                  </a:solidFill>
                </a:rPr>
                <a:t>                                                       </a:t>
              </a:r>
              <a:r>
                <a:rPr lang="en-US" altLang="ja-JP" sz="800" u="sng" dirty="0" err="1" smtClean="0">
                  <a:solidFill>
                    <a:srgbClr val="0070C0"/>
                  </a:solidFill>
                </a:rPr>
                <a:t>menting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 </a:t>
              </a:r>
              <a:r>
                <a:rPr lang="en-US" altLang="ja-JP" sz="800" u="sng" dirty="0">
                  <a:solidFill>
                    <a:srgbClr val="0070C0"/>
                  </a:solidFill>
                </a:rPr>
                <a:t>organization or the supervising organization reserves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.</a:t>
              </a:r>
              <a:endParaRPr lang="en-US" altLang="ja-JP" sz="800" u="sng" dirty="0">
                <a:solidFill>
                  <a:srgbClr val="0070C0"/>
                </a:solidFill>
                <a:ea typeface="ＭＳ ゴシック" pitchFamily="49" charset="-128"/>
              </a:endParaRPr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-5913" y="7860919"/>
              <a:ext cx="6865549" cy="538874"/>
            </a:xfrm>
            <a:prstGeom prst="rect">
              <a:avLst/>
            </a:prstGeom>
            <a:noFill/>
          </p:spPr>
          <p:txBody>
            <a:bodyPr wrap="square" lIns="122182" tIns="61091" rIns="122182" bIns="61091" rtlCol="0">
              <a:spAutoFit/>
            </a:bodyPr>
            <a:lstStyle/>
            <a:p>
              <a:r>
                <a:rPr lang="ja-JP" altLang="en-US" sz="1100" dirty="0" smtClean="0">
                  <a:ea typeface="ＭＳ ゴシック" pitchFamily="49" charset="-128"/>
                </a:rPr>
                <a:t>　　</a:t>
              </a:r>
              <a:r>
                <a:rPr lang="en-US" altLang="ja-JP" sz="1100" dirty="0" smtClean="0">
                  <a:ea typeface="ＭＳ Ｐゴシック" pitchFamily="50" charset="-128"/>
                </a:rPr>
                <a:t>Telephone No. </a:t>
              </a:r>
              <a:r>
                <a:rPr lang="en-US" altLang="ja-JP" sz="800" u="sng" dirty="0">
                  <a:solidFill>
                    <a:srgbClr val="0070C0"/>
                  </a:solidFill>
                </a:rPr>
                <a:t>Please fill in the information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the </a:t>
              </a:r>
              <a:r>
                <a:rPr lang="en-US" altLang="ja-JP" sz="800" u="sng" dirty="0">
                  <a:solidFill>
                    <a:srgbClr val="0070C0"/>
                  </a:solidFill>
                </a:rPr>
                <a:t>telephone number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possible</a:t>
              </a:r>
            </a:p>
            <a:p>
              <a:r>
                <a:rPr lang="en-US" altLang="ja-JP" sz="800" dirty="0" smtClean="0">
                  <a:solidFill>
                    <a:srgbClr val="0070C0"/>
                  </a:solidFill>
                </a:rPr>
                <a:t>                                                  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to </a:t>
              </a:r>
              <a:r>
                <a:rPr lang="en-US" altLang="ja-JP" sz="800" u="sng" dirty="0">
                  <a:solidFill>
                    <a:srgbClr val="0070C0"/>
                  </a:solidFill>
                </a:rPr>
                <a:t>make a contact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with the accommodation that the implementing </a:t>
              </a:r>
            </a:p>
            <a:p>
              <a:r>
                <a:rPr lang="en-US" altLang="ja-JP" sz="800" dirty="0">
                  <a:solidFill>
                    <a:srgbClr val="0070C0"/>
                  </a:solidFill>
                </a:rPr>
                <a:t> </a:t>
              </a:r>
              <a:r>
                <a:rPr lang="en-US" altLang="ja-JP" sz="800" dirty="0" smtClean="0">
                  <a:solidFill>
                    <a:srgbClr val="0070C0"/>
                  </a:solidFill>
                </a:rPr>
                <a:t>                                                  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organization or the supervising </a:t>
              </a:r>
              <a:r>
                <a:rPr lang="en-US" altLang="ja-JP" sz="800" u="sng" dirty="0">
                  <a:solidFill>
                    <a:srgbClr val="0070C0"/>
                  </a:solidFill>
                </a:rPr>
                <a:t>organization reserves</a:t>
              </a:r>
              <a:r>
                <a:rPr lang="en-US" altLang="ja-JP" sz="800" u="sng" dirty="0" smtClean="0">
                  <a:solidFill>
                    <a:srgbClr val="0070C0"/>
                  </a:solidFill>
                </a:rPr>
                <a:t>.</a:t>
              </a:r>
              <a:r>
                <a:rPr lang="en-US" altLang="ja-JP" sz="800" u="sng" dirty="0" smtClean="0">
                  <a:solidFill>
                    <a:srgbClr val="0070C0"/>
                  </a:solidFill>
                  <a:ea typeface="ＭＳ ゴシック" pitchFamily="49" charset="-128"/>
                </a:rPr>
                <a:t>                                                   </a:t>
              </a:r>
              <a:r>
                <a:rPr lang="ja-JP" altLang="en-US" sz="800" dirty="0" smtClean="0">
                  <a:ea typeface="ＭＳ ゴシック" pitchFamily="49" charset="-128"/>
                </a:rPr>
                <a:t>  </a:t>
              </a:r>
              <a:endParaRPr lang="en-US" altLang="ja-JP" sz="800" dirty="0">
                <a:ea typeface="ＭＳ ゴシック" pitchFamily="49" charset="-128"/>
              </a:endParaRPr>
            </a:p>
          </p:txBody>
        </p:sp>
        <p:sp>
          <p:nvSpPr>
            <p:cNvPr id="72" name="左大かっこ 71"/>
            <p:cNvSpPr/>
            <p:nvPr/>
          </p:nvSpPr>
          <p:spPr>
            <a:xfrm>
              <a:off x="260648" y="7605434"/>
              <a:ext cx="45719" cy="711046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左大かっこ 72"/>
            <p:cNvSpPr/>
            <p:nvPr/>
          </p:nvSpPr>
          <p:spPr>
            <a:xfrm>
              <a:off x="260648" y="6957724"/>
              <a:ext cx="72008" cy="591550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4" name="テキスト ボックス 73"/>
          <p:cNvSpPr txBox="1"/>
          <p:nvPr/>
        </p:nvSpPr>
        <p:spPr>
          <a:xfrm>
            <a:off x="-11832" y="8462771"/>
            <a:ext cx="6677872" cy="308041"/>
          </a:xfrm>
          <a:prstGeom prst="rect">
            <a:avLst/>
          </a:prstGeom>
          <a:solidFill>
            <a:schemeClr val="bg1"/>
          </a:solidFill>
        </p:spPr>
        <p:txBody>
          <a:bodyPr wrap="square" lIns="122182" tIns="61091" rIns="122182" bIns="61091" rtlCol="0">
            <a:spAutoFit/>
          </a:bodyPr>
          <a:lstStyle/>
          <a:p>
            <a:r>
              <a:rPr lang="en-US" altLang="ja-JP" sz="1200" dirty="0">
                <a:ea typeface="ＭＳ ゴシック" pitchFamily="49" charset="-128"/>
              </a:rPr>
              <a:t>Mobile phone number while in </a:t>
            </a:r>
            <a:r>
              <a:rPr lang="en-US" altLang="ja-JP" sz="1200" dirty="0" smtClean="0">
                <a:ea typeface="ＭＳ ゴシック" pitchFamily="49" charset="-128"/>
              </a:rPr>
              <a:t>Japan</a:t>
            </a:r>
            <a:r>
              <a:rPr lang="ja-JP" altLang="en-US" sz="1200" dirty="0">
                <a:ea typeface="ＭＳ ゴシック" pitchFamily="49" charset="-128"/>
              </a:rPr>
              <a:t> </a:t>
            </a:r>
            <a:r>
              <a:rPr lang="en-US" altLang="ja-JP" sz="800" u="sng" dirty="0" smtClean="0">
                <a:solidFill>
                  <a:srgbClr val="0070C0"/>
                </a:solidFill>
                <a:ea typeface="ＭＳ ゴシック" pitchFamily="49" charset="-128"/>
              </a:rPr>
              <a:t>※</a:t>
            </a:r>
            <a:r>
              <a:rPr lang="ja-JP" altLang="en-US" sz="800" u="sng" dirty="0" smtClean="0">
                <a:solidFill>
                  <a:srgbClr val="0070C0"/>
                </a:solidFill>
                <a:ea typeface="ＭＳ ゴシック" pitchFamily="49" charset="-128"/>
              </a:rPr>
              <a:t>２</a:t>
            </a:r>
            <a:r>
              <a:rPr lang="ja-JP" altLang="en-US" sz="800" dirty="0" smtClean="0">
                <a:solidFill>
                  <a:srgbClr val="0070C0"/>
                </a:solidFill>
                <a:ea typeface="ＭＳ ゴシック" pitchFamily="49" charset="-128"/>
              </a:rPr>
              <a:t>＿＿＿＿＿＿＿＿＿</a:t>
            </a:r>
            <a:r>
              <a:rPr lang="ja-JP" altLang="en-US" sz="800" dirty="0" smtClean="0">
                <a:ea typeface="ＭＳ ゴシック" pitchFamily="49" charset="-128"/>
              </a:rPr>
              <a:t> </a:t>
            </a:r>
            <a:r>
              <a:rPr lang="ja-JP" altLang="en-US" sz="800" u="sng" dirty="0" smtClean="0">
                <a:solidFill>
                  <a:srgbClr val="0070C0"/>
                </a:solidFill>
                <a:ea typeface="ＭＳ ゴシック" pitchFamily="49" charset="-128"/>
              </a:rPr>
              <a:t>　　　</a:t>
            </a:r>
            <a:endParaRPr lang="en-US" altLang="ja-JP" sz="800" u="sng" dirty="0">
              <a:solidFill>
                <a:srgbClr val="0070C0"/>
              </a:solidFill>
              <a:ea typeface="ＭＳ ゴシック" pitchFamily="49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8520" y="8600067"/>
            <a:ext cx="6865549" cy="292652"/>
          </a:xfrm>
          <a:prstGeom prst="rect">
            <a:avLst/>
          </a:prstGeom>
          <a:noFill/>
        </p:spPr>
        <p:txBody>
          <a:bodyPr wrap="square" lIns="122182" tIns="61091" rIns="122182" bIns="61091" rtlCol="0">
            <a:spAutoFit/>
          </a:bodyPr>
          <a:lstStyle/>
          <a:p>
            <a:r>
              <a:rPr lang="en-US" altLang="ja-JP" sz="1100" dirty="0">
                <a:ea typeface="ＭＳ Ｐゴシック" pitchFamily="50" charset="-128"/>
              </a:rPr>
              <a:t>Your schedule of departure from Japan</a:t>
            </a:r>
            <a:r>
              <a:rPr lang="ja-JP" altLang="en-US" sz="1100" dirty="0">
                <a:ea typeface="ＭＳ Ｐゴシック" pitchFamily="50" charset="-128"/>
              </a:rPr>
              <a:t>　</a:t>
            </a:r>
            <a:endParaRPr lang="en-US" altLang="ja-JP" sz="1100" dirty="0">
              <a:ea typeface="ＭＳ ゴシック" pitchFamily="49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-90981" y="8760798"/>
            <a:ext cx="6865549" cy="292652"/>
          </a:xfrm>
          <a:prstGeom prst="rect">
            <a:avLst/>
          </a:prstGeom>
          <a:noFill/>
        </p:spPr>
        <p:txBody>
          <a:bodyPr wrap="square" lIns="122182" tIns="61091" rIns="122182" bIns="61091" rtlCol="0">
            <a:spAutoFit/>
          </a:bodyPr>
          <a:lstStyle/>
          <a:p>
            <a:r>
              <a:rPr lang="ja-JP" altLang="en-US" sz="1100" dirty="0">
                <a:ea typeface="ＭＳ ゴシック" pitchFamily="49" charset="-128"/>
              </a:rPr>
              <a:t>     </a:t>
            </a:r>
            <a:r>
              <a:rPr lang="ja-JP" altLang="en-US" sz="1100" dirty="0">
                <a:ea typeface="ＭＳ Ｐゴシック" pitchFamily="50" charset="-128"/>
              </a:rPr>
              <a:t>　</a:t>
            </a:r>
            <a:r>
              <a:rPr lang="en-US" altLang="ja-JP" sz="1100" dirty="0">
                <a:ea typeface="ＭＳ Ｐゴシック" pitchFamily="50" charset="-128"/>
              </a:rPr>
              <a:t>Departure date  </a:t>
            </a:r>
            <a:r>
              <a:rPr lang="ja-JP" altLang="en-US" sz="1100" dirty="0">
                <a:ea typeface="ＭＳ ゴシック" pitchFamily="49" charset="-128"/>
              </a:rPr>
              <a:t>　　      </a:t>
            </a:r>
            <a:r>
              <a:rPr lang="ja-JP" altLang="en-US" sz="1100" dirty="0">
                <a:ea typeface="ＭＳ Ｐゴシック" pitchFamily="50" charset="-128"/>
              </a:rPr>
              <a:t>＿＿＿</a:t>
            </a:r>
            <a:r>
              <a:rPr lang="en-US" altLang="ja-JP" sz="1100" dirty="0">
                <a:ea typeface="ＭＳ Ｐゴシック" pitchFamily="50" charset="-128"/>
              </a:rPr>
              <a:t>(year)</a:t>
            </a:r>
            <a:r>
              <a:rPr lang="ja-JP" altLang="en-US" sz="1100" dirty="0">
                <a:ea typeface="ＭＳ Ｐゴシック" pitchFamily="50" charset="-128"/>
              </a:rPr>
              <a:t>＿＿＿</a:t>
            </a:r>
            <a:r>
              <a:rPr lang="en-US" altLang="ja-JP" sz="1100" dirty="0">
                <a:ea typeface="ＭＳ Ｐゴシック" pitchFamily="50" charset="-128"/>
              </a:rPr>
              <a:t>(month)</a:t>
            </a:r>
            <a:r>
              <a:rPr lang="ja-JP" altLang="en-US" sz="1100" dirty="0">
                <a:ea typeface="ＭＳ Ｐゴシック" pitchFamily="50" charset="-128"/>
              </a:rPr>
              <a:t>＿＿＿</a:t>
            </a:r>
            <a:r>
              <a:rPr lang="en-US" altLang="ja-JP" sz="1100" dirty="0">
                <a:ea typeface="ＭＳ Ｐゴシック" pitchFamily="50" charset="-128"/>
              </a:rPr>
              <a:t>(day)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-77276" y="8912063"/>
            <a:ext cx="6865549" cy="292652"/>
          </a:xfrm>
          <a:prstGeom prst="rect">
            <a:avLst/>
          </a:prstGeom>
          <a:noFill/>
        </p:spPr>
        <p:txBody>
          <a:bodyPr wrap="square" lIns="122182" tIns="61091" rIns="122182" bIns="61091" rtlCol="0">
            <a:spAutoFit/>
          </a:bodyPr>
          <a:lstStyle/>
          <a:p>
            <a:r>
              <a:rPr lang="ja-JP" altLang="en-US" sz="1100" dirty="0">
                <a:ea typeface="ＭＳ ゴシック" pitchFamily="49" charset="-128"/>
              </a:rPr>
              <a:t>　</a:t>
            </a:r>
            <a:r>
              <a:rPr lang="ja-JP" altLang="en-US" sz="1100" dirty="0">
                <a:ea typeface="ＭＳ Ｐゴシック" pitchFamily="50" charset="-128"/>
              </a:rPr>
              <a:t>　</a:t>
            </a:r>
            <a:r>
              <a:rPr lang="en-US" altLang="ja-JP" sz="1100" dirty="0">
                <a:ea typeface="ＭＳ Ｐゴシック" pitchFamily="50" charset="-128"/>
              </a:rPr>
              <a:t>Departure airport / port name</a:t>
            </a:r>
            <a:r>
              <a:rPr lang="ja-JP" altLang="en-US" sz="1100" dirty="0">
                <a:ea typeface="ＭＳ ゴシック" pitchFamily="49" charset="-128"/>
              </a:rPr>
              <a:t>　＿＿＿＿＿＿＿＿＿</a:t>
            </a:r>
            <a:r>
              <a:rPr lang="en-US" altLang="ja-JP" sz="1100" dirty="0">
                <a:ea typeface="ＭＳ Ｐゴシック" pitchFamily="50" charset="-128"/>
              </a:rPr>
              <a:t> </a:t>
            </a:r>
            <a:r>
              <a:rPr lang="ja-JP" altLang="en-US" sz="1100" dirty="0">
                <a:ea typeface="ＭＳ Ｐゴシック" pitchFamily="50" charset="-128"/>
              </a:rPr>
              <a:t>　　</a:t>
            </a:r>
            <a:r>
              <a:rPr lang="ja-JP" altLang="en-US" sz="1100" dirty="0">
                <a:ea typeface="ＭＳ ゴシック" pitchFamily="49" charset="-128"/>
              </a:rPr>
              <a:t>　</a:t>
            </a:r>
            <a:endParaRPr lang="en-US" altLang="ja-JP" sz="1100" dirty="0">
              <a:ea typeface="ＭＳ ゴシック" pitchFamily="49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-99777" y="9061323"/>
            <a:ext cx="6865549" cy="292652"/>
          </a:xfrm>
          <a:prstGeom prst="rect">
            <a:avLst/>
          </a:prstGeom>
          <a:noFill/>
        </p:spPr>
        <p:txBody>
          <a:bodyPr wrap="square" lIns="122182" tIns="61091" rIns="122182" bIns="61091" rtlCol="0">
            <a:spAutoFit/>
          </a:bodyPr>
          <a:lstStyle/>
          <a:p>
            <a:r>
              <a:rPr lang="ja-JP" altLang="en-US" sz="1100" dirty="0">
                <a:ea typeface="ＭＳ ゴシック" pitchFamily="49" charset="-128"/>
              </a:rPr>
              <a:t>　</a:t>
            </a:r>
            <a:r>
              <a:rPr lang="ja-JP" altLang="en-US" sz="1100" dirty="0">
                <a:ea typeface="ＭＳ Ｐゴシック" pitchFamily="50" charset="-128"/>
              </a:rPr>
              <a:t>　</a:t>
            </a:r>
            <a:r>
              <a:rPr lang="en-US" altLang="ja-JP" sz="1100" dirty="0"/>
              <a:t> Flight number / vessel name </a:t>
            </a:r>
            <a:r>
              <a:rPr lang="ja-JP" altLang="en-US" sz="1100" dirty="0">
                <a:ea typeface="ＭＳ ゴシック" pitchFamily="49" charset="-128"/>
              </a:rPr>
              <a:t>　  ＿＿＿＿＿＿＿＿＿</a:t>
            </a:r>
            <a:r>
              <a:rPr lang="en-US" altLang="ja-JP" sz="1100" dirty="0">
                <a:ea typeface="ＭＳ Ｐゴシック" pitchFamily="50" charset="-128"/>
              </a:rPr>
              <a:t> </a:t>
            </a:r>
            <a:r>
              <a:rPr lang="ja-JP" altLang="en-US" sz="1100" dirty="0">
                <a:ea typeface="ＭＳ Ｐゴシック" pitchFamily="50" charset="-128"/>
              </a:rPr>
              <a:t>　　</a:t>
            </a:r>
            <a:endParaRPr lang="en-US" altLang="ja-JP" sz="1100" dirty="0">
              <a:ea typeface="ＭＳ ゴシック" pitchFamily="49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-507922" y="9203934"/>
            <a:ext cx="6885322" cy="308041"/>
          </a:xfrm>
          <a:prstGeom prst="rect">
            <a:avLst/>
          </a:prstGeom>
          <a:noFill/>
        </p:spPr>
        <p:txBody>
          <a:bodyPr wrap="square" lIns="122182" tIns="61091" rIns="122182" bIns="61091" rtlCol="0">
            <a:spAutoFit/>
          </a:bodyPr>
          <a:lstStyle/>
          <a:p>
            <a:pPr algn="ctr"/>
            <a:r>
              <a:rPr lang="en-US" altLang="ja-JP" sz="1200" dirty="0">
                <a:latin typeface="Calibri" panose="020F0502020204030204" pitchFamily="34" charset="0"/>
                <a:ea typeface="ＭＳ Ｐゴシック" pitchFamily="50" charset="-128"/>
                <a:cs typeface="Calibri" panose="020F0502020204030204" pitchFamily="34" charset="0"/>
              </a:rPr>
              <a:t>Ministry of Health, </a:t>
            </a:r>
            <a:r>
              <a:rPr lang="en-US" altLang="ja-JP" sz="1200" dirty="0" err="1">
                <a:latin typeface="Calibri" panose="020F0502020204030204" pitchFamily="34" charset="0"/>
                <a:ea typeface="ＭＳ Ｐゴシック" pitchFamily="50" charset="-128"/>
                <a:cs typeface="Calibri" panose="020F0502020204030204" pitchFamily="34" charset="0"/>
              </a:rPr>
              <a:t>Labour</a:t>
            </a:r>
            <a:r>
              <a:rPr lang="en-US" altLang="ja-JP" sz="1200" dirty="0">
                <a:latin typeface="Calibri" panose="020F0502020204030204" pitchFamily="34" charset="0"/>
                <a:ea typeface="ＭＳ Ｐゴシック" pitchFamily="50" charset="-128"/>
                <a:cs typeface="Calibri" panose="020F0502020204030204" pitchFamily="34" charset="0"/>
              </a:rPr>
              <a:t> and Welfare </a:t>
            </a:r>
            <a:r>
              <a:rPr lang="ja-JP" altLang="en-US" sz="1200" dirty="0">
                <a:latin typeface="Calibri" panose="020F0502020204030204" pitchFamily="34" charset="0"/>
                <a:ea typeface="ＭＳ Ｐゴシック" pitchFamily="50" charset="-128"/>
                <a:cs typeface="Calibri" panose="020F0502020204030204" pitchFamily="34" charset="0"/>
              </a:rPr>
              <a:t>・ </a:t>
            </a:r>
            <a:r>
              <a:rPr lang="en-US" altLang="ja-JP" sz="1200" dirty="0">
                <a:latin typeface="Calibri" panose="020F0502020204030204" pitchFamily="34" charset="0"/>
                <a:ea typeface="ＭＳ Ｐゴシック" pitchFamily="50" charset="-128"/>
                <a:cs typeface="Calibri" panose="020F0502020204030204" pitchFamily="34" charset="0"/>
              </a:rPr>
              <a:t>Quarantine Station</a:t>
            </a:r>
            <a:endParaRPr lang="ja-JP" altLang="en-US" sz="1200" dirty="0">
              <a:latin typeface="Calibri" panose="020F0502020204030204" pitchFamily="34" charset="0"/>
              <a:ea typeface="ＭＳ Ｐゴシック" pitchFamily="50" charset="-128"/>
              <a:cs typeface="Calibri" panose="020F0502020204030204" pitchFamily="34" charset="0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132492" y="8586159"/>
            <a:ext cx="2606035" cy="7123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900" dirty="0">
                <a:solidFill>
                  <a:schemeClr val="tx1"/>
                </a:solidFill>
              </a:rPr>
              <a:t>Any person who  gives false information may be punished according to the Article 36 of the Quarantine Act. (Imprisonment of 6 months or less, or a fine not exceeding 500,000 yen)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-4489107" y="1051901"/>
            <a:ext cx="3024336" cy="7446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290" rtl="0" eaLnBrk="1" latinLnBrk="0" hangingPunct="1">
              <a:defRPr kumimoji="1" sz="17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145" algn="l" defTabSz="914290" rtl="0" eaLnBrk="1" latinLnBrk="0" hangingPunct="1">
              <a:defRPr kumimoji="1" sz="17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290" algn="l" defTabSz="914290" rtl="0" eaLnBrk="1" latinLnBrk="0" hangingPunct="1">
              <a:defRPr kumimoji="1" sz="17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433" algn="l" defTabSz="914290" rtl="0" eaLnBrk="1" latinLnBrk="0" hangingPunct="1">
              <a:defRPr kumimoji="1" sz="17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578" algn="l" defTabSz="914290" rtl="0" eaLnBrk="1" latinLnBrk="0" hangingPunct="1">
              <a:defRPr kumimoji="1" sz="17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5722" algn="l" defTabSz="914290" rtl="0" eaLnBrk="1" latinLnBrk="0" hangingPunct="1">
              <a:defRPr kumimoji="1" sz="17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2867" algn="l" defTabSz="914290" rtl="0" eaLnBrk="1" latinLnBrk="0" hangingPunct="1">
              <a:defRPr kumimoji="1" sz="17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011" algn="l" defTabSz="914290" rtl="0" eaLnBrk="1" latinLnBrk="0" hangingPunct="1">
              <a:defRPr kumimoji="1" sz="17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155" algn="l" defTabSz="914290" rtl="0" eaLnBrk="1" latinLnBrk="0" hangingPunct="1">
              <a:defRPr kumimoji="1" sz="17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/>
              <a:t>英語（航空機用）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表面</a:t>
            </a:r>
          </a:p>
        </p:txBody>
      </p:sp>
      <p:cxnSp>
        <p:nvCxnSpPr>
          <p:cNvPr id="5" name="直線コネクタ 4"/>
          <p:cNvCxnSpPr/>
          <p:nvPr/>
        </p:nvCxnSpPr>
        <p:spPr>
          <a:xfrm flipH="1">
            <a:off x="6138436" y="1068262"/>
            <a:ext cx="8512" cy="75746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/>
          <p:cNvGrpSpPr/>
          <p:nvPr/>
        </p:nvGrpSpPr>
        <p:grpSpPr>
          <a:xfrm>
            <a:off x="4133237" y="7950819"/>
            <a:ext cx="2532803" cy="602110"/>
            <a:chOff x="6440813" y="7630809"/>
            <a:chExt cx="3001426" cy="562105"/>
          </a:xfrm>
        </p:grpSpPr>
        <p:sp>
          <p:nvSpPr>
            <p:cNvPr id="36" name="正方形/長方形 35"/>
            <p:cNvSpPr/>
            <p:nvPr/>
          </p:nvSpPr>
          <p:spPr>
            <a:xfrm>
              <a:off x="6440813" y="7630809"/>
              <a:ext cx="3001426" cy="292413"/>
            </a:xfrm>
            <a:prstGeom prst="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t"/>
            <a:lstStyle/>
            <a:p>
              <a:r>
                <a:rPr lang="en-US" altLang="ja-JP" sz="1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US" altLang="ja-JP" sz="1000" b="1" dirty="0">
                  <a:solidFill>
                    <a:srgbClr val="ED311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kumimoji="1" lang="en-US" altLang="ja-JP" sz="1000" b="1" dirty="0" smtClean="0">
                  <a:solidFill>
                    <a:srgbClr val="ED311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kumimoji="1" lang="en-US" altLang="ja-JP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en-US" altLang="ja-JP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home </a:t>
              </a:r>
              <a:r>
                <a:rPr kumimoji="1" lang="en-US" altLang="ja-JP" sz="1000" b="1" dirty="0">
                  <a:solidFill>
                    <a:srgbClr val="ED311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kumimoji="1" lang="en-US" altLang="ja-JP" sz="1000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en-US" altLang="ja-JP" sz="1000" dirty="0">
                  <a:latin typeface="Arial" panose="020B0604020202020204" pitchFamily="34" charset="0"/>
                  <a:cs typeface="Arial" panose="020B0604020202020204" pitchFamily="34" charset="0"/>
                </a:rPr>
                <a:t>another place</a:t>
              </a:r>
              <a:r>
                <a:rPr kumimoji="1" lang="ja-JP" alt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（</a:t>
              </a:r>
              <a:r>
                <a:rPr lang="en-US" altLang="ja-JP" sz="1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ja-JP" sz="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Working place </a:t>
              </a:r>
              <a:r>
                <a:rPr kumimoji="1" lang="ja-JP" alt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）</a:t>
              </a:r>
              <a:endParaRPr kumimoji="1" lang="ja-JP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6440813" y="7922449"/>
              <a:ext cx="3001426" cy="270465"/>
            </a:xfrm>
            <a:prstGeom prst="rect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t"/>
            <a:lstStyle/>
            <a:p>
              <a:r>
                <a:rPr lang="en-US" altLang="ja-JP" sz="1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ja-JP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r>
                <a:rPr lang="ja-JP" alt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r>
                <a:rPr lang="en-US" altLang="ja-JP" sz="1000" b="1" dirty="0" smtClean="0">
                  <a:solidFill>
                    <a:srgbClr val="ED311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en-US" altLang="ja-JP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:nonuse </a:t>
              </a:r>
              <a:r>
                <a:rPr lang="en-US" altLang="ja-JP" sz="1000" dirty="0">
                  <a:latin typeface="Arial" panose="020B0604020202020204" pitchFamily="34" charset="0"/>
                  <a:cs typeface="Arial" panose="020B0604020202020204" pitchFamily="34" charset="0"/>
                </a:rPr>
                <a:t>of transportation</a:t>
              </a:r>
              <a:endParaRPr kumimoji="1" lang="ja-JP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8" name="テキスト ボックス 117"/>
          <p:cNvSpPr txBox="1"/>
          <p:nvPr/>
        </p:nvSpPr>
        <p:spPr>
          <a:xfrm>
            <a:off x="5684789" y="5795060"/>
            <a:ext cx="74379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000" b="1" dirty="0">
                <a:solidFill>
                  <a:srgbClr val="ED311D"/>
                </a:solidFill>
                <a:ea typeface="ＭＳ Ｐゴシック" pitchFamily="50" charset="-128"/>
              </a:rPr>
              <a:t>Y</a:t>
            </a:r>
            <a:r>
              <a:rPr lang="en-US" altLang="ja-JP" sz="1000" dirty="0">
                <a:ea typeface="ＭＳ Ｐゴシック" pitchFamily="50" charset="-128"/>
              </a:rPr>
              <a:t>:</a:t>
            </a:r>
            <a:r>
              <a:rPr lang="en-US" altLang="ja-JP" sz="1000" dirty="0"/>
              <a:t>YES </a:t>
            </a:r>
            <a:r>
              <a:rPr lang="ja-JP" altLang="en-US" sz="1000" dirty="0">
                <a:ea typeface="ＭＳ Ｐゴシック" pitchFamily="50" charset="-128"/>
              </a:rPr>
              <a:t> </a:t>
            </a:r>
            <a:r>
              <a:rPr lang="en-US" altLang="ja-JP" sz="1000" b="1" dirty="0">
                <a:solidFill>
                  <a:srgbClr val="ED311D"/>
                </a:solidFill>
                <a:ea typeface="ＭＳ Ｐゴシック" pitchFamily="50" charset="-128"/>
              </a:rPr>
              <a:t>N</a:t>
            </a:r>
            <a:r>
              <a:rPr lang="en-US" altLang="ja-JP" sz="1000" dirty="0">
                <a:ea typeface="ＭＳ Ｐゴシック" pitchFamily="50" charset="-128"/>
              </a:rPr>
              <a:t>:NO </a:t>
            </a:r>
            <a:r>
              <a:rPr lang="ja-JP" altLang="en-US" sz="1000" dirty="0">
                <a:ea typeface="ＭＳ Ｐゴシック" pitchFamily="50" charset="-128"/>
              </a:rPr>
              <a:t>　</a:t>
            </a:r>
          </a:p>
        </p:txBody>
      </p:sp>
      <p:sp>
        <p:nvSpPr>
          <p:cNvPr id="119" name="正方形/長方形 118"/>
          <p:cNvSpPr/>
          <p:nvPr/>
        </p:nvSpPr>
        <p:spPr>
          <a:xfrm>
            <a:off x="5439964" y="5798648"/>
            <a:ext cx="156318" cy="195357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0" name="正方形/長方形 119"/>
          <p:cNvSpPr/>
          <p:nvPr/>
        </p:nvSpPr>
        <p:spPr>
          <a:xfrm>
            <a:off x="5439964" y="5992129"/>
            <a:ext cx="156318" cy="181171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1" name="正方形/長方形 120"/>
          <p:cNvSpPr/>
          <p:nvPr/>
        </p:nvSpPr>
        <p:spPr>
          <a:xfrm>
            <a:off x="5439964" y="6374781"/>
            <a:ext cx="156318" cy="158590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2" name="正方形/長方形 121"/>
          <p:cNvSpPr/>
          <p:nvPr/>
        </p:nvSpPr>
        <p:spPr>
          <a:xfrm>
            <a:off x="1632011" y="6505859"/>
            <a:ext cx="756000" cy="156450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3" name="正方形/長方形 122"/>
          <p:cNvSpPr/>
          <p:nvPr/>
        </p:nvSpPr>
        <p:spPr>
          <a:xfrm>
            <a:off x="5435510" y="6674740"/>
            <a:ext cx="159138" cy="132170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5684789" y="6003424"/>
            <a:ext cx="74379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000" b="1" dirty="0">
                <a:solidFill>
                  <a:srgbClr val="ED311D"/>
                </a:solidFill>
              </a:rPr>
              <a:t>Y</a:t>
            </a:r>
            <a:r>
              <a:rPr lang="en-US" altLang="ja-JP" sz="1000" dirty="0"/>
              <a:t>:YES </a:t>
            </a:r>
            <a:r>
              <a:rPr lang="ja-JP" altLang="en-US" sz="1000" dirty="0"/>
              <a:t> </a:t>
            </a:r>
            <a:r>
              <a:rPr lang="en-US" altLang="ja-JP" sz="1000" b="1" dirty="0">
                <a:solidFill>
                  <a:srgbClr val="ED311D"/>
                </a:solidFill>
              </a:rPr>
              <a:t>N</a:t>
            </a:r>
            <a:r>
              <a:rPr lang="en-US" altLang="ja-JP" sz="1000" dirty="0"/>
              <a:t>:NO </a:t>
            </a:r>
            <a:r>
              <a:rPr lang="ja-JP" altLang="en-US" sz="1000" dirty="0"/>
              <a:t>　</a:t>
            </a: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5681658" y="6375461"/>
            <a:ext cx="74379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000" b="1" dirty="0">
                <a:solidFill>
                  <a:srgbClr val="ED311D"/>
                </a:solidFill>
              </a:rPr>
              <a:t>Y</a:t>
            </a:r>
            <a:r>
              <a:rPr lang="en-US" altLang="ja-JP" sz="1000" dirty="0"/>
              <a:t>:YES </a:t>
            </a:r>
            <a:r>
              <a:rPr lang="ja-JP" altLang="en-US" sz="1000" dirty="0"/>
              <a:t> </a:t>
            </a:r>
            <a:r>
              <a:rPr lang="en-US" altLang="ja-JP" sz="1000" b="1" dirty="0">
                <a:solidFill>
                  <a:srgbClr val="ED311D"/>
                </a:solidFill>
              </a:rPr>
              <a:t>N</a:t>
            </a:r>
            <a:r>
              <a:rPr lang="en-US" altLang="ja-JP" sz="1000" dirty="0"/>
              <a:t>:NO </a:t>
            </a:r>
            <a:r>
              <a:rPr lang="ja-JP" altLang="en-US" sz="1000" dirty="0"/>
              <a:t>　</a:t>
            </a: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2663076" y="6511095"/>
            <a:ext cx="405078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000" b="1" dirty="0">
                <a:solidFill>
                  <a:srgbClr val="ED311D"/>
                </a:solidFill>
              </a:rPr>
              <a:t>A</a:t>
            </a:r>
            <a:r>
              <a:rPr lang="en-US" altLang="ja-JP" sz="1000" dirty="0"/>
              <a:t>:fever</a:t>
            </a:r>
            <a:r>
              <a:rPr lang="ja-JP" altLang="en-US" sz="1000" dirty="0"/>
              <a:t> </a:t>
            </a:r>
            <a:r>
              <a:rPr lang="en-US" altLang="ja-JP" sz="1000" b="1" dirty="0">
                <a:solidFill>
                  <a:srgbClr val="ED311D"/>
                </a:solidFill>
              </a:rPr>
              <a:t>B</a:t>
            </a:r>
            <a:r>
              <a:rPr lang="en-US" altLang="ja-JP" sz="1000" dirty="0"/>
              <a:t>:Cough </a:t>
            </a:r>
            <a:r>
              <a:rPr lang="en-US" altLang="ja-JP" sz="1000" b="1" dirty="0">
                <a:solidFill>
                  <a:srgbClr val="ED311D"/>
                </a:solidFill>
              </a:rPr>
              <a:t>C</a:t>
            </a:r>
            <a:r>
              <a:rPr lang="en-US" altLang="ja-JP" sz="1000" dirty="0"/>
              <a:t>:Fatigue </a:t>
            </a:r>
            <a:r>
              <a:rPr lang="en-US" altLang="ja-JP" sz="1000" b="1" dirty="0">
                <a:solidFill>
                  <a:srgbClr val="ED311D"/>
                </a:solidFill>
              </a:rPr>
              <a:t>D</a:t>
            </a:r>
            <a:r>
              <a:rPr lang="en-US" altLang="ja-JP" sz="1000" dirty="0"/>
              <a:t>:Other Symptoms (                                                      </a:t>
            </a:r>
            <a:r>
              <a:rPr lang="en-US" altLang="ja-JP" sz="1000" dirty="0" smtClean="0"/>
              <a:t>)</a:t>
            </a:r>
            <a:endParaRPr lang="ja-JP" altLang="en-US" sz="1000" dirty="0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5681657" y="6664983"/>
            <a:ext cx="74379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000" b="1" dirty="0">
                <a:solidFill>
                  <a:srgbClr val="ED311D"/>
                </a:solidFill>
              </a:rPr>
              <a:t>Y</a:t>
            </a:r>
            <a:r>
              <a:rPr lang="en-US" altLang="ja-JP" sz="1000" dirty="0"/>
              <a:t>:YES </a:t>
            </a:r>
            <a:r>
              <a:rPr lang="ja-JP" altLang="en-US" sz="1000" dirty="0"/>
              <a:t> </a:t>
            </a:r>
            <a:r>
              <a:rPr lang="en-US" altLang="ja-JP" sz="1000" b="1" dirty="0">
                <a:solidFill>
                  <a:srgbClr val="ED311D"/>
                </a:solidFill>
              </a:rPr>
              <a:t>N</a:t>
            </a:r>
            <a:r>
              <a:rPr lang="en-US" altLang="ja-JP" sz="1000" dirty="0"/>
              <a:t>:NO </a:t>
            </a:r>
            <a:r>
              <a:rPr lang="ja-JP" altLang="en-US" sz="1000" dirty="0"/>
              <a:t>　</a:t>
            </a:r>
          </a:p>
        </p:txBody>
      </p:sp>
      <p:sp>
        <p:nvSpPr>
          <p:cNvPr id="131" name="正方形/長方形 130"/>
          <p:cNvSpPr/>
          <p:nvPr/>
        </p:nvSpPr>
        <p:spPr>
          <a:xfrm>
            <a:off x="6179472" y="1150195"/>
            <a:ext cx="301958" cy="402380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800" b="1" dirty="0">
                <a:solidFill>
                  <a:srgbClr val="0070C0"/>
                </a:solidFill>
              </a:rPr>
              <a:t>Y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6207263" y="1603856"/>
            <a:ext cx="38632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800" b="1" dirty="0">
                <a:solidFill>
                  <a:srgbClr val="ED311D"/>
                </a:solidFill>
                <a:ea typeface="ＭＳ Ｐゴシック" pitchFamily="50" charset="-128"/>
              </a:rPr>
              <a:t>Y  </a:t>
            </a:r>
            <a:r>
              <a:rPr lang="en-US" altLang="ja-JP" sz="800" dirty="0">
                <a:ea typeface="ＭＳ Ｐゴシック" pitchFamily="50" charset="-128"/>
              </a:rPr>
              <a:t>: </a:t>
            </a:r>
            <a:r>
              <a:rPr lang="en-US" altLang="ja-JP" sz="800" dirty="0"/>
              <a:t>YES</a:t>
            </a:r>
          </a:p>
          <a:p>
            <a:r>
              <a:rPr lang="en-US" altLang="ja-JP" sz="800" b="1" dirty="0">
                <a:solidFill>
                  <a:srgbClr val="ED311D"/>
                </a:solidFill>
                <a:ea typeface="ＭＳ Ｐゴシック" pitchFamily="50" charset="-128"/>
              </a:rPr>
              <a:t>N  </a:t>
            </a:r>
            <a:r>
              <a:rPr lang="en-US" altLang="ja-JP" sz="800" dirty="0">
                <a:ea typeface="ＭＳ Ｐゴシック" pitchFamily="50" charset="-128"/>
              </a:rPr>
              <a:t>: NO </a:t>
            </a:r>
            <a:r>
              <a:rPr lang="ja-JP" altLang="en-US" sz="800" dirty="0">
                <a:ea typeface="ＭＳ Ｐゴシック" pitchFamily="50" charset="-128"/>
              </a:rPr>
              <a:t>　</a:t>
            </a:r>
          </a:p>
        </p:txBody>
      </p:sp>
      <p:sp>
        <p:nvSpPr>
          <p:cNvPr id="154" name="正方形/長方形 153"/>
          <p:cNvSpPr/>
          <p:nvPr/>
        </p:nvSpPr>
        <p:spPr>
          <a:xfrm>
            <a:off x="4185367" y="8001163"/>
            <a:ext cx="180000" cy="196321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5" name="正方形/長方形 154"/>
          <p:cNvSpPr/>
          <p:nvPr/>
        </p:nvSpPr>
        <p:spPr>
          <a:xfrm>
            <a:off x="4185367" y="8311230"/>
            <a:ext cx="180000" cy="191540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6" name="正方形/長方形 155"/>
          <p:cNvSpPr/>
          <p:nvPr/>
        </p:nvSpPr>
        <p:spPr>
          <a:xfrm>
            <a:off x="91668" y="2261867"/>
            <a:ext cx="6686701" cy="3512417"/>
          </a:xfrm>
          <a:prstGeom prst="rect">
            <a:avLst/>
          </a:prstGeom>
          <a:noFill/>
          <a:ln w="190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7" name="直線コネクタ 156"/>
          <p:cNvCxnSpPr/>
          <p:nvPr/>
        </p:nvCxnSpPr>
        <p:spPr>
          <a:xfrm>
            <a:off x="77080" y="4211549"/>
            <a:ext cx="6660000" cy="0"/>
          </a:xfrm>
          <a:prstGeom prst="line">
            <a:avLst/>
          </a:prstGeom>
          <a:ln w="19050">
            <a:solidFill>
              <a:srgbClr val="ED31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>
            <a:off x="90136" y="2919775"/>
            <a:ext cx="6633888" cy="6740"/>
          </a:xfrm>
          <a:prstGeom prst="line">
            <a:avLst/>
          </a:prstGeom>
          <a:ln w="6350">
            <a:solidFill>
              <a:srgbClr val="ED31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90136" y="3294708"/>
            <a:ext cx="6617972" cy="23454"/>
          </a:xfrm>
          <a:prstGeom prst="line">
            <a:avLst/>
          </a:prstGeom>
          <a:ln w="6350">
            <a:solidFill>
              <a:srgbClr val="ED31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/>
          <p:nvPr/>
        </p:nvCxnSpPr>
        <p:spPr>
          <a:xfrm>
            <a:off x="90136" y="3807102"/>
            <a:ext cx="6659999" cy="10012"/>
          </a:xfrm>
          <a:prstGeom prst="line">
            <a:avLst/>
          </a:prstGeom>
          <a:ln w="6350">
            <a:solidFill>
              <a:srgbClr val="ED31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コネクタ 160"/>
          <p:cNvCxnSpPr/>
          <p:nvPr/>
        </p:nvCxnSpPr>
        <p:spPr>
          <a:xfrm>
            <a:off x="557945" y="2269284"/>
            <a:ext cx="19350" cy="1942265"/>
          </a:xfrm>
          <a:prstGeom prst="line">
            <a:avLst/>
          </a:prstGeom>
          <a:ln w="6350">
            <a:solidFill>
              <a:srgbClr val="ED31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コネクタ 162"/>
          <p:cNvCxnSpPr/>
          <p:nvPr/>
        </p:nvCxnSpPr>
        <p:spPr>
          <a:xfrm>
            <a:off x="1551713" y="3302826"/>
            <a:ext cx="9108" cy="508864"/>
          </a:xfrm>
          <a:prstGeom prst="line">
            <a:avLst/>
          </a:prstGeom>
          <a:ln w="6350">
            <a:solidFill>
              <a:srgbClr val="ED31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コネクタ 163"/>
          <p:cNvCxnSpPr/>
          <p:nvPr/>
        </p:nvCxnSpPr>
        <p:spPr>
          <a:xfrm flipH="1">
            <a:off x="1907912" y="3302483"/>
            <a:ext cx="3840" cy="516971"/>
          </a:xfrm>
          <a:prstGeom prst="line">
            <a:avLst/>
          </a:prstGeom>
          <a:ln w="6350">
            <a:solidFill>
              <a:srgbClr val="ED31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コネクタ 164"/>
          <p:cNvCxnSpPr/>
          <p:nvPr/>
        </p:nvCxnSpPr>
        <p:spPr>
          <a:xfrm>
            <a:off x="4733637" y="3302483"/>
            <a:ext cx="3289" cy="515519"/>
          </a:xfrm>
          <a:prstGeom prst="line">
            <a:avLst/>
          </a:prstGeom>
          <a:ln w="6350">
            <a:solidFill>
              <a:srgbClr val="ED31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/>
          <p:cNvCxnSpPr/>
          <p:nvPr/>
        </p:nvCxnSpPr>
        <p:spPr>
          <a:xfrm flipH="1">
            <a:off x="5186557" y="3315028"/>
            <a:ext cx="7565" cy="509956"/>
          </a:xfrm>
          <a:prstGeom prst="line">
            <a:avLst/>
          </a:prstGeom>
          <a:ln w="6350">
            <a:solidFill>
              <a:srgbClr val="ED31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コネクタ 167"/>
          <p:cNvCxnSpPr/>
          <p:nvPr/>
        </p:nvCxnSpPr>
        <p:spPr>
          <a:xfrm>
            <a:off x="3711067" y="3817114"/>
            <a:ext cx="0" cy="385200"/>
          </a:xfrm>
          <a:prstGeom prst="line">
            <a:avLst/>
          </a:prstGeom>
          <a:ln w="6350">
            <a:solidFill>
              <a:srgbClr val="ED31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コネクタ 168"/>
          <p:cNvCxnSpPr/>
          <p:nvPr/>
        </p:nvCxnSpPr>
        <p:spPr>
          <a:xfrm>
            <a:off x="4145728" y="3808218"/>
            <a:ext cx="0" cy="385200"/>
          </a:xfrm>
          <a:prstGeom prst="line">
            <a:avLst/>
          </a:prstGeom>
          <a:ln w="6350">
            <a:solidFill>
              <a:srgbClr val="ED31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正方形/長方形 170"/>
          <p:cNvSpPr/>
          <p:nvPr/>
        </p:nvSpPr>
        <p:spPr>
          <a:xfrm>
            <a:off x="2843602" y="4922024"/>
            <a:ext cx="3837213" cy="229752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2" name="正方形/長方形 171"/>
          <p:cNvSpPr/>
          <p:nvPr/>
        </p:nvSpPr>
        <p:spPr>
          <a:xfrm>
            <a:off x="359321" y="4669239"/>
            <a:ext cx="2254271" cy="304195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3" name="正方形/長方形 172"/>
          <p:cNvSpPr/>
          <p:nvPr/>
        </p:nvSpPr>
        <p:spPr>
          <a:xfrm>
            <a:off x="2006356" y="5206265"/>
            <a:ext cx="4729920" cy="242838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800" dirty="0">
              <a:solidFill>
                <a:srgbClr val="0070C0"/>
              </a:solidFill>
            </a:endParaRPr>
          </a:p>
        </p:txBody>
      </p:sp>
      <p:sp>
        <p:nvSpPr>
          <p:cNvPr id="174" name="正方形/長方形 173"/>
          <p:cNvSpPr/>
          <p:nvPr/>
        </p:nvSpPr>
        <p:spPr>
          <a:xfrm>
            <a:off x="2117743" y="5494522"/>
            <a:ext cx="4470994" cy="242462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75" name="直線コネクタ 174"/>
          <p:cNvCxnSpPr/>
          <p:nvPr/>
        </p:nvCxnSpPr>
        <p:spPr>
          <a:xfrm>
            <a:off x="577295" y="2608321"/>
            <a:ext cx="6146729" cy="0"/>
          </a:xfrm>
          <a:prstGeom prst="line">
            <a:avLst/>
          </a:prstGeom>
          <a:ln w="6350">
            <a:solidFill>
              <a:srgbClr val="ED311D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コネクタ 175"/>
          <p:cNvCxnSpPr/>
          <p:nvPr/>
        </p:nvCxnSpPr>
        <p:spPr>
          <a:xfrm>
            <a:off x="980728" y="2263055"/>
            <a:ext cx="0" cy="656720"/>
          </a:xfrm>
          <a:prstGeom prst="line">
            <a:avLst/>
          </a:prstGeom>
          <a:ln w="6350">
            <a:solidFill>
              <a:srgbClr val="ED311D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テキスト ボックス 176"/>
          <p:cNvSpPr txBox="1"/>
          <p:nvPr/>
        </p:nvSpPr>
        <p:spPr>
          <a:xfrm>
            <a:off x="189086" y="2458189"/>
            <a:ext cx="296556" cy="2954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NAME</a:t>
            </a:r>
          </a:p>
          <a:p>
            <a:pPr algn="ctr">
              <a:lnSpc>
                <a:spcPct val="80000"/>
              </a:lnSpc>
            </a:pPr>
            <a:r>
              <a:rPr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in</a:t>
            </a:r>
          </a:p>
          <a:p>
            <a:pPr algn="ctr">
              <a:lnSpc>
                <a:spcPct val="80000"/>
              </a:lnSpc>
            </a:pPr>
            <a:r>
              <a:rPr kumimoji="1"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Full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181071" y="3068559"/>
            <a:ext cx="312586" cy="1723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7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NATIO-</a:t>
            </a:r>
          </a:p>
          <a:p>
            <a:pPr algn="ctr">
              <a:lnSpc>
                <a:spcPct val="80000"/>
              </a:lnSpc>
            </a:pPr>
            <a:r>
              <a:rPr lang="en-US" altLang="ja-JP" sz="7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NALITY</a:t>
            </a:r>
            <a:endParaRPr kumimoji="1" lang="ja-JP" altLang="en-US" sz="7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225850" y="3532263"/>
            <a:ext cx="177934" cy="9848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Sex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203830" y="3956685"/>
            <a:ext cx="251672" cy="1969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Flight</a:t>
            </a:r>
            <a:br>
              <a:rPr kumimoji="1"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</a:br>
            <a:r>
              <a:rPr kumimoji="1"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No.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382641" y="4562664"/>
            <a:ext cx="856004" cy="9848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⑩  </a:t>
            </a:r>
            <a:r>
              <a:rPr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PREFECTURE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83" name="テキスト ボックス 182"/>
          <p:cNvSpPr txBox="1"/>
          <p:nvPr/>
        </p:nvSpPr>
        <p:spPr>
          <a:xfrm>
            <a:off x="1110277" y="5241592"/>
            <a:ext cx="896079" cy="1969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⑫ </a:t>
            </a:r>
            <a:r>
              <a:rPr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Street address,</a:t>
            </a:r>
          </a:p>
          <a:p>
            <a:pPr>
              <a:lnSpc>
                <a:spcPct val="80000"/>
              </a:lnSpc>
            </a:pPr>
            <a:r>
              <a:rPr kumimoji="1"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     Hotel name, etc.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84" name="テキスト ボックス 183"/>
          <p:cNvSpPr txBox="1"/>
          <p:nvPr/>
        </p:nvSpPr>
        <p:spPr>
          <a:xfrm>
            <a:off x="1111167" y="5584566"/>
            <a:ext cx="835165" cy="9848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ja-JP" altLang="en-US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⑬  </a:t>
            </a:r>
            <a:r>
              <a:rPr kumimoji="1"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e-mail address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154818" y="2301398"/>
            <a:ext cx="102592" cy="9848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①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86" name="テキスト ボックス 185"/>
          <p:cNvSpPr txBox="1"/>
          <p:nvPr/>
        </p:nvSpPr>
        <p:spPr>
          <a:xfrm>
            <a:off x="154818" y="2964964"/>
            <a:ext cx="102592" cy="9848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②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87" name="テキスト ボックス 186"/>
          <p:cNvSpPr txBox="1"/>
          <p:nvPr/>
        </p:nvSpPr>
        <p:spPr>
          <a:xfrm>
            <a:off x="166101" y="3377426"/>
            <a:ext cx="102592" cy="9848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④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88" name="テキスト ボックス 187"/>
          <p:cNvSpPr txBox="1"/>
          <p:nvPr/>
        </p:nvSpPr>
        <p:spPr>
          <a:xfrm>
            <a:off x="146610" y="3854854"/>
            <a:ext cx="102592" cy="9848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⑦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89" name="テキスト ボックス 188"/>
          <p:cNvSpPr txBox="1"/>
          <p:nvPr/>
        </p:nvSpPr>
        <p:spPr>
          <a:xfrm>
            <a:off x="604729" y="2315790"/>
            <a:ext cx="338233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7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FIRST</a:t>
            </a:r>
          </a:p>
          <a:p>
            <a:pPr algn="ctr">
              <a:lnSpc>
                <a:spcPct val="80000"/>
              </a:lnSpc>
            </a:pPr>
            <a:r>
              <a:rPr lang="en-US" altLang="ja-JP" sz="7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MIDDLE</a:t>
            </a:r>
          </a:p>
          <a:p>
            <a:pPr algn="ctr">
              <a:lnSpc>
                <a:spcPct val="80000"/>
              </a:lnSpc>
            </a:pPr>
            <a:r>
              <a:rPr kumimoji="1" lang="en-US" altLang="ja-JP" sz="7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NAME</a:t>
            </a:r>
            <a:endParaRPr kumimoji="1" lang="ja-JP" altLang="en-US" sz="7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652803" y="2696819"/>
            <a:ext cx="258084" cy="1723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7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LAST</a:t>
            </a:r>
          </a:p>
          <a:p>
            <a:pPr algn="ctr">
              <a:lnSpc>
                <a:spcPct val="80000"/>
              </a:lnSpc>
            </a:pPr>
            <a:r>
              <a:rPr lang="en-US" altLang="ja-JP" sz="7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NAME</a:t>
            </a:r>
            <a:endParaRPr kumimoji="1" lang="ja-JP" altLang="en-US" sz="7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cxnSp>
        <p:nvCxnSpPr>
          <p:cNvPr id="191" name="直線コネクタ 190"/>
          <p:cNvCxnSpPr/>
          <p:nvPr/>
        </p:nvCxnSpPr>
        <p:spPr>
          <a:xfrm flipH="1">
            <a:off x="3427136" y="2926515"/>
            <a:ext cx="1" cy="388513"/>
          </a:xfrm>
          <a:prstGeom prst="line">
            <a:avLst/>
          </a:prstGeom>
          <a:ln w="6350">
            <a:solidFill>
              <a:srgbClr val="ED31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テキスト ボックス 193"/>
          <p:cNvSpPr txBox="1"/>
          <p:nvPr/>
        </p:nvSpPr>
        <p:spPr>
          <a:xfrm>
            <a:off x="4828506" y="3496801"/>
            <a:ext cx="290144" cy="1969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Arrival</a:t>
            </a:r>
          </a:p>
          <a:p>
            <a:pPr algn="ctr">
              <a:lnSpc>
                <a:spcPct val="80000"/>
              </a:lnSpc>
            </a:pPr>
            <a:r>
              <a:rPr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Date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95" name="テキスト ボックス 194"/>
          <p:cNvSpPr txBox="1"/>
          <p:nvPr/>
        </p:nvSpPr>
        <p:spPr>
          <a:xfrm>
            <a:off x="3813923" y="3977682"/>
            <a:ext cx="269304" cy="1969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SEAT</a:t>
            </a:r>
          </a:p>
          <a:p>
            <a:pPr algn="ctr">
              <a:lnSpc>
                <a:spcPct val="80000"/>
              </a:lnSpc>
            </a:pPr>
            <a:r>
              <a:rPr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No.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97" name="テキスト ボックス 196"/>
          <p:cNvSpPr txBox="1"/>
          <p:nvPr/>
        </p:nvSpPr>
        <p:spPr>
          <a:xfrm>
            <a:off x="2759442" y="4818043"/>
            <a:ext cx="394339" cy="9848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⑪  </a:t>
            </a:r>
            <a:r>
              <a:rPr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CITY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99" name="テキスト ボックス 198"/>
          <p:cNvSpPr txBox="1"/>
          <p:nvPr/>
        </p:nvSpPr>
        <p:spPr>
          <a:xfrm>
            <a:off x="4758775" y="3382853"/>
            <a:ext cx="102592" cy="9848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⑥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3752068" y="3876378"/>
            <a:ext cx="102592" cy="9848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⑧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01" name="テキスト ボックス 200"/>
          <p:cNvSpPr txBox="1"/>
          <p:nvPr/>
        </p:nvSpPr>
        <p:spPr>
          <a:xfrm>
            <a:off x="1560821" y="3502594"/>
            <a:ext cx="307777" cy="2954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DATE</a:t>
            </a:r>
          </a:p>
          <a:p>
            <a:pPr algn="ctr">
              <a:lnSpc>
                <a:spcPct val="80000"/>
              </a:lnSpc>
            </a:pPr>
            <a:r>
              <a:rPr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of</a:t>
            </a:r>
          </a:p>
          <a:p>
            <a:pPr algn="ctr">
              <a:lnSpc>
                <a:spcPct val="80000"/>
              </a:lnSpc>
            </a:pPr>
            <a:r>
              <a:rPr kumimoji="1"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BIRTH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1570313" y="3368444"/>
            <a:ext cx="102592" cy="9848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⑤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03" name="テキスト ボックス 202"/>
          <p:cNvSpPr txBox="1"/>
          <p:nvPr/>
        </p:nvSpPr>
        <p:spPr>
          <a:xfrm>
            <a:off x="3270843" y="4818043"/>
            <a:ext cx="312586" cy="9848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WARD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04" name="テキスト ボックス 203"/>
          <p:cNvSpPr txBox="1"/>
          <p:nvPr/>
        </p:nvSpPr>
        <p:spPr>
          <a:xfrm>
            <a:off x="925066" y="3409520"/>
            <a:ext cx="58349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900" b="1" dirty="0">
                <a:solidFill>
                  <a:srgbClr val="ED311D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M </a:t>
            </a:r>
            <a:r>
              <a:rPr lang="en-US" altLang="ja-JP" sz="900" dirty="0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: </a:t>
            </a: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Male</a:t>
            </a:r>
          </a:p>
          <a:p>
            <a:r>
              <a:rPr lang="en-US" altLang="ja-JP" sz="900" b="1" dirty="0">
                <a:solidFill>
                  <a:srgbClr val="ED311D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F</a:t>
            </a:r>
            <a:r>
              <a:rPr lang="ja-JP" altLang="en-US" sz="900" b="1" dirty="0">
                <a:solidFill>
                  <a:srgbClr val="ED311D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  </a:t>
            </a:r>
            <a:r>
              <a:rPr lang="en-US" altLang="ja-JP" sz="900" dirty="0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: Female</a:t>
            </a:r>
            <a:endParaRPr lang="ja-JP" altLang="en-US" sz="900" dirty="0"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205" name="正方形/長方形 204"/>
          <p:cNvSpPr/>
          <p:nvPr/>
        </p:nvSpPr>
        <p:spPr>
          <a:xfrm>
            <a:off x="583810" y="3362660"/>
            <a:ext cx="305384" cy="388354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2421022" y="3712070"/>
            <a:ext cx="242054" cy="861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7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YEAR</a:t>
            </a:r>
            <a:endParaRPr kumimoji="1" lang="ja-JP" altLang="en-US" sz="7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07" name="テキスト ボックス 206"/>
          <p:cNvSpPr txBox="1"/>
          <p:nvPr/>
        </p:nvSpPr>
        <p:spPr>
          <a:xfrm>
            <a:off x="3382451" y="3713494"/>
            <a:ext cx="328616" cy="861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7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MONTH</a:t>
            </a:r>
            <a:endParaRPr kumimoji="1" lang="ja-JP" altLang="en-US" sz="7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4236977" y="3704974"/>
            <a:ext cx="237244" cy="861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7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DATE</a:t>
            </a:r>
            <a:endParaRPr kumimoji="1" lang="ja-JP" altLang="en-US" sz="7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cxnSp>
        <p:nvCxnSpPr>
          <p:cNvPr id="209" name="直線コネクタ 208"/>
          <p:cNvCxnSpPr/>
          <p:nvPr/>
        </p:nvCxnSpPr>
        <p:spPr>
          <a:xfrm flipH="1">
            <a:off x="3087029" y="3473087"/>
            <a:ext cx="72008" cy="14919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コネクタ 209"/>
          <p:cNvCxnSpPr/>
          <p:nvPr/>
        </p:nvCxnSpPr>
        <p:spPr>
          <a:xfrm flipH="1">
            <a:off x="3888808" y="3474104"/>
            <a:ext cx="72008" cy="14919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線コネクタ 210"/>
          <p:cNvCxnSpPr/>
          <p:nvPr/>
        </p:nvCxnSpPr>
        <p:spPr>
          <a:xfrm>
            <a:off x="2029445" y="3676086"/>
            <a:ext cx="101866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コネクタ 211"/>
          <p:cNvCxnSpPr/>
          <p:nvPr/>
        </p:nvCxnSpPr>
        <p:spPr>
          <a:xfrm>
            <a:off x="3255601" y="3676086"/>
            <a:ext cx="59793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コネクタ 212"/>
          <p:cNvCxnSpPr/>
          <p:nvPr/>
        </p:nvCxnSpPr>
        <p:spPr>
          <a:xfrm>
            <a:off x="4040094" y="3676086"/>
            <a:ext cx="59793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テキスト ボックス 213"/>
          <p:cNvSpPr txBox="1"/>
          <p:nvPr/>
        </p:nvSpPr>
        <p:spPr>
          <a:xfrm>
            <a:off x="5387604" y="3720925"/>
            <a:ext cx="328616" cy="861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7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MONTH</a:t>
            </a:r>
            <a:endParaRPr kumimoji="1" lang="ja-JP" altLang="en-US" sz="7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15" name="テキスト ボックス 214"/>
          <p:cNvSpPr txBox="1"/>
          <p:nvPr/>
        </p:nvSpPr>
        <p:spPr>
          <a:xfrm>
            <a:off x="6237371" y="3713493"/>
            <a:ext cx="237244" cy="861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7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DATE</a:t>
            </a:r>
            <a:endParaRPr kumimoji="1" lang="ja-JP" altLang="en-US" sz="7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cxnSp>
        <p:nvCxnSpPr>
          <p:cNvPr id="216" name="直線コネクタ 215"/>
          <p:cNvCxnSpPr/>
          <p:nvPr/>
        </p:nvCxnSpPr>
        <p:spPr>
          <a:xfrm flipH="1">
            <a:off x="5910882" y="3481579"/>
            <a:ext cx="72008" cy="14919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コネクタ 216"/>
          <p:cNvCxnSpPr/>
          <p:nvPr/>
        </p:nvCxnSpPr>
        <p:spPr>
          <a:xfrm>
            <a:off x="5263273" y="3676086"/>
            <a:ext cx="59793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コネクタ 217"/>
          <p:cNvCxnSpPr/>
          <p:nvPr/>
        </p:nvCxnSpPr>
        <p:spPr>
          <a:xfrm>
            <a:off x="6034359" y="3676086"/>
            <a:ext cx="59793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テキスト ボックス 218"/>
          <p:cNvSpPr txBox="1"/>
          <p:nvPr/>
        </p:nvSpPr>
        <p:spPr>
          <a:xfrm>
            <a:off x="1194296" y="4114846"/>
            <a:ext cx="496931" cy="861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700" dirty="0" err="1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AirLine</a:t>
            </a:r>
            <a:r>
              <a:rPr lang="en-US" altLang="ja-JP" sz="7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 code</a:t>
            </a:r>
            <a:endParaRPr kumimoji="1" lang="ja-JP" altLang="en-US" sz="7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cxnSp>
        <p:nvCxnSpPr>
          <p:cNvPr id="220" name="直線コネクタ 219"/>
          <p:cNvCxnSpPr/>
          <p:nvPr/>
        </p:nvCxnSpPr>
        <p:spPr>
          <a:xfrm>
            <a:off x="887061" y="4068634"/>
            <a:ext cx="105927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テキスト ボックス 220"/>
          <p:cNvSpPr txBox="1"/>
          <p:nvPr/>
        </p:nvSpPr>
        <p:spPr>
          <a:xfrm>
            <a:off x="2588884" y="4107241"/>
            <a:ext cx="113814" cy="861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7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No</a:t>
            </a:r>
            <a:endParaRPr kumimoji="1" lang="ja-JP" altLang="en-US" sz="7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cxnSp>
        <p:nvCxnSpPr>
          <p:cNvPr id="222" name="直線コネクタ 221"/>
          <p:cNvCxnSpPr/>
          <p:nvPr/>
        </p:nvCxnSpPr>
        <p:spPr>
          <a:xfrm>
            <a:off x="2089958" y="4068634"/>
            <a:ext cx="105927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テキスト ボックス 222"/>
          <p:cNvSpPr txBox="1"/>
          <p:nvPr/>
        </p:nvSpPr>
        <p:spPr>
          <a:xfrm>
            <a:off x="4697268" y="4108467"/>
            <a:ext cx="139462" cy="861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7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No.</a:t>
            </a:r>
            <a:endParaRPr kumimoji="1" lang="ja-JP" altLang="en-US" sz="7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cxnSp>
        <p:nvCxnSpPr>
          <p:cNvPr id="224" name="直線コネクタ 223"/>
          <p:cNvCxnSpPr/>
          <p:nvPr/>
        </p:nvCxnSpPr>
        <p:spPr>
          <a:xfrm>
            <a:off x="4204001" y="4068634"/>
            <a:ext cx="105927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直線コネクタ 224"/>
          <p:cNvCxnSpPr/>
          <p:nvPr/>
        </p:nvCxnSpPr>
        <p:spPr>
          <a:xfrm>
            <a:off x="5371854" y="4068495"/>
            <a:ext cx="1221733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テキスト ボックス 225"/>
          <p:cNvSpPr txBox="1"/>
          <p:nvPr/>
        </p:nvSpPr>
        <p:spPr>
          <a:xfrm>
            <a:off x="5435510" y="4091905"/>
            <a:ext cx="1155766" cy="861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7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If crew, please write as such.</a:t>
            </a:r>
            <a:endParaRPr kumimoji="1" lang="ja-JP" altLang="en-US" sz="7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744751" y="6416487"/>
            <a:ext cx="5693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dirty="0"/>
              <a:t>,     ,     ,</a:t>
            </a:r>
            <a:endParaRPr lang="ja-JP" altLang="en-US" sz="1000" dirty="0"/>
          </a:p>
        </p:txBody>
      </p:sp>
      <p:cxnSp>
        <p:nvCxnSpPr>
          <p:cNvPr id="227" name="直線コネクタ 226"/>
          <p:cNvCxnSpPr/>
          <p:nvPr/>
        </p:nvCxnSpPr>
        <p:spPr>
          <a:xfrm>
            <a:off x="3953515" y="2934190"/>
            <a:ext cx="0" cy="368636"/>
          </a:xfrm>
          <a:prstGeom prst="line">
            <a:avLst/>
          </a:prstGeom>
          <a:ln w="6350">
            <a:solidFill>
              <a:srgbClr val="ED31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テキスト ボックス 227"/>
          <p:cNvSpPr txBox="1"/>
          <p:nvPr/>
        </p:nvSpPr>
        <p:spPr>
          <a:xfrm>
            <a:off x="3477550" y="3126723"/>
            <a:ext cx="403957" cy="1723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700" dirty="0">
                <a:solidFill>
                  <a:srgbClr val="ED311D"/>
                </a:solidFill>
                <a:latin typeface="Arial Narrow" panose="020B060602020203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PASSPORT</a:t>
            </a:r>
            <a:br>
              <a:rPr kumimoji="1" lang="en-US" altLang="ja-JP" sz="700" dirty="0">
                <a:solidFill>
                  <a:srgbClr val="ED311D"/>
                </a:solidFill>
                <a:latin typeface="Arial Narrow" panose="020B060602020203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</a:br>
            <a:r>
              <a:rPr kumimoji="1" lang="en-US" altLang="ja-JP" sz="700" dirty="0">
                <a:solidFill>
                  <a:srgbClr val="ED311D"/>
                </a:solidFill>
                <a:latin typeface="Arial Narrow" panose="020B060602020203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No.</a:t>
            </a:r>
            <a:endParaRPr kumimoji="1" lang="ja-JP" altLang="en-US" sz="700" dirty="0">
              <a:solidFill>
                <a:srgbClr val="ED311D"/>
              </a:solidFill>
              <a:latin typeface="Arial Narrow" panose="020B060602020203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29" name="テキスト ボックス 228"/>
          <p:cNvSpPr txBox="1"/>
          <p:nvPr/>
        </p:nvSpPr>
        <p:spPr>
          <a:xfrm>
            <a:off x="3442661" y="2997952"/>
            <a:ext cx="102592" cy="9848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③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620C6EAD-F374-C944-91F5-6E5B87480471}"/>
              </a:ext>
            </a:extLst>
          </p:cNvPr>
          <p:cNvSpPr txBox="1"/>
          <p:nvPr/>
        </p:nvSpPr>
        <p:spPr>
          <a:xfrm>
            <a:off x="5435510" y="251306"/>
            <a:ext cx="1478157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dirty="0" smtClean="0"/>
              <a:t>2020-07-24 EN3F-Front</a:t>
            </a:r>
            <a:endParaRPr kumimoji="1" lang="ja-JP" altLang="en-US" sz="1050" dirty="0"/>
          </a:p>
        </p:txBody>
      </p:sp>
      <p:sp>
        <p:nvSpPr>
          <p:cNvPr id="133" name="正方形/長方形 132"/>
          <p:cNvSpPr/>
          <p:nvPr/>
        </p:nvSpPr>
        <p:spPr>
          <a:xfrm>
            <a:off x="3969327" y="4236947"/>
            <a:ext cx="2741624" cy="664139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800" dirty="0">
                <a:solidFill>
                  <a:srgbClr val="0070C0"/>
                </a:solidFill>
              </a:rPr>
              <a:t>Please fill in the </a:t>
            </a:r>
            <a:r>
              <a:rPr lang="en-US" altLang="ja-JP" sz="800" dirty="0" smtClean="0">
                <a:solidFill>
                  <a:srgbClr val="0070C0"/>
                </a:solidFill>
              </a:rPr>
              <a:t>information</a:t>
            </a:r>
            <a:r>
              <a:rPr lang="ja-JP" altLang="en-US" sz="800" dirty="0">
                <a:solidFill>
                  <a:srgbClr val="0070C0"/>
                </a:solidFill>
              </a:rPr>
              <a:t> </a:t>
            </a:r>
            <a:r>
              <a:rPr lang="en-US" altLang="ja-JP" sz="800" dirty="0" smtClean="0">
                <a:solidFill>
                  <a:srgbClr val="0070C0"/>
                </a:solidFill>
              </a:rPr>
              <a:t>the </a:t>
            </a:r>
            <a:r>
              <a:rPr lang="en-US" altLang="ja-JP" sz="800" dirty="0">
                <a:solidFill>
                  <a:srgbClr val="0070C0"/>
                </a:solidFill>
              </a:rPr>
              <a:t>cell phone number of the person who puts healthy follow-up of the technical intern trainees into effect by a LINE application </a:t>
            </a:r>
            <a:r>
              <a:rPr lang="en-US" altLang="ja-JP" sz="800" dirty="0" smtClean="0">
                <a:solidFill>
                  <a:srgbClr val="0070C0"/>
                </a:solidFill>
              </a:rPr>
              <a:t>at the </a:t>
            </a:r>
            <a:r>
              <a:rPr lang="en-US" altLang="ja-JP" sz="800" dirty="0">
                <a:solidFill>
                  <a:srgbClr val="0070C0"/>
                </a:solidFill>
              </a:rPr>
              <a:t>implementing organization and the supervising organization , etc</a:t>
            </a:r>
            <a:r>
              <a:rPr lang="en-US" altLang="ja-JP" sz="800" dirty="0" smtClean="0">
                <a:solidFill>
                  <a:srgbClr val="0070C0"/>
                </a:solidFill>
              </a:rPr>
              <a:t>.</a:t>
            </a:r>
            <a:endParaRPr lang="ja-JP" altLang="en-US" sz="800" dirty="0">
              <a:solidFill>
                <a:srgbClr val="0070C0"/>
              </a:solidFill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182456" y="4249212"/>
            <a:ext cx="1478293" cy="2954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Contact Address in </a:t>
            </a:r>
            <a:r>
              <a:rPr kumimoji="1" lang="en-US" altLang="ja-JP" sz="800" dirty="0" smtClean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Japan  </a:t>
            </a:r>
            <a:r>
              <a:rPr kumimoji="1" lang="en-US" altLang="ja-JP" sz="800" dirty="0" smtClean="0">
                <a:solidFill>
                  <a:srgbClr val="0070C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※</a:t>
            </a:r>
            <a:r>
              <a:rPr kumimoji="1" lang="ja-JP" altLang="en-US" sz="800" dirty="0" smtClean="0">
                <a:solidFill>
                  <a:srgbClr val="0070C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１</a:t>
            </a:r>
            <a:endParaRPr kumimoji="1" lang="en-US" altLang="ja-JP" sz="800" dirty="0">
              <a:solidFill>
                <a:srgbClr val="0070C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  (If transit, please write </a:t>
            </a:r>
            <a:r>
              <a:rPr lang="en-US" altLang="ja-JP" sz="800" dirty="0" smtClean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the</a:t>
            </a:r>
            <a:br>
              <a:rPr lang="en-US" altLang="ja-JP" sz="800" dirty="0" smtClean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</a:br>
            <a:r>
              <a:rPr lang="ja-JP" altLang="en-US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 </a:t>
            </a:r>
            <a:r>
              <a:rPr lang="ja-JP" altLang="en-US" sz="800" dirty="0" smtClean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  </a:t>
            </a:r>
            <a:r>
              <a:rPr lang="en-US" altLang="ja-JP" sz="800" dirty="0" smtClean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 </a:t>
            </a:r>
            <a:r>
              <a:rPr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final destination in </a:t>
            </a:r>
            <a:r>
              <a:rPr lang="ja-JP" altLang="en-US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⑫</a:t>
            </a:r>
            <a:r>
              <a:rPr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.)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3512240" y="4283209"/>
            <a:ext cx="456856" cy="1969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⑨   </a:t>
            </a:r>
            <a:r>
              <a:rPr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TEL</a:t>
            </a:r>
          </a:p>
          <a:p>
            <a:pPr>
              <a:lnSpc>
                <a:spcPct val="80000"/>
              </a:lnSpc>
            </a:pPr>
            <a:r>
              <a:rPr kumimoji="1"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without ”-”</a:t>
            </a:r>
            <a:endParaRPr kumimoji="1"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36" name="正方形/長方形 135"/>
          <p:cNvSpPr/>
          <p:nvPr/>
        </p:nvSpPr>
        <p:spPr>
          <a:xfrm>
            <a:off x="2210733" y="4270016"/>
            <a:ext cx="1265738" cy="288000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1672905" y="4275366"/>
            <a:ext cx="476092" cy="2954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⑲</a:t>
            </a:r>
            <a:r>
              <a:rPr lang="ja-JP" altLang="en-US" sz="800" dirty="0" smtClean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   </a:t>
            </a:r>
            <a:r>
              <a:rPr lang="en-US" altLang="ja-JP" sz="800" dirty="0" smtClean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Postal</a:t>
            </a:r>
            <a:br>
              <a:rPr lang="en-US" altLang="ja-JP" sz="800" dirty="0" smtClean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</a:br>
            <a:r>
              <a:rPr lang="en-US" altLang="ja-JP" sz="800" dirty="0" smtClean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      Code</a:t>
            </a:r>
            <a:endParaRPr lang="en-US" altLang="ja-JP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ja-JP" sz="800" dirty="0">
                <a:solidFill>
                  <a:srgbClr val="ED311D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without ”-”</a:t>
            </a:r>
            <a:endParaRPr lang="ja-JP" altLang="en-US" sz="800" dirty="0">
              <a:solidFill>
                <a:srgbClr val="ED311D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206429" y="6158550"/>
            <a:ext cx="376705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000" dirty="0" smtClean="0">
                <a:ea typeface="ＭＳ Ｐゴシック" pitchFamily="50" charset="-128"/>
              </a:rPr>
              <a:t>⑯</a:t>
            </a:r>
            <a:r>
              <a:rPr lang="en-US" altLang="ja-JP" sz="1000" dirty="0" smtClean="0">
                <a:ea typeface="ＭＳ Ｐゴシック" pitchFamily="50" charset="-128"/>
              </a:rPr>
              <a:t>Have you had </a:t>
            </a:r>
            <a:r>
              <a:rPr lang="en-US" altLang="ja-JP" sz="1000" dirty="0"/>
              <a:t>any </a:t>
            </a:r>
            <a:r>
              <a:rPr lang="en-US" altLang="ja-JP" sz="1000" dirty="0" smtClean="0"/>
              <a:t>symptoms such as fever, cough</a:t>
            </a:r>
            <a:r>
              <a:rPr lang="en-US" altLang="ja-JP" sz="1000" dirty="0" smtClean="0">
                <a:ea typeface="ＭＳ Ｐゴシック" pitchFamily="50" charset="-128"/>
              </a:rPr>
              <a:t> in the past 14 days?</a:t>
            </a:r>
            <a:endParaRPr lang="ja-JP" altLang="en-US" sz="1000" dirty="0">
              <a:ea typeface="ＭＳ Ｐゴシック" pitchFamily="50" charset="-128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5439963" y="6180391"/>
            <a:ext cx="156319" cy="195439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5684789" y="6209571"/>
            <a:ext cx="74379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ja-JP" sz="1000" b="1" dirty="0">
                <a:solidFill>
                  <a:srgbClr val="ED311D"/>
                </a:solidFill>
              </a:rPr>
              <a:t>Y</a:t>
            </a:r>
            <a:r>
              <a:rPr lang="en-US" altLang="ja-JP" sz="1000" dirty="0"/>
              <a:t>:YES </a:t>
            </a:r>
            <a:r>
              <a:rPr lang="ja-JP" altLang="en-US" sz="1000" dirty="0"/>
              <a:t> </a:t>
            </a:r>
            <a:r>
              <a:rPr lang="en-US" altLang="ja-JP" sz="1000" b="1" dirty="0">
                <a:solidFill>
                  <a:srgbClr val="ED311D"/>
                </a:solidFill>
              </a:rPr>
              <a:t>N</a:t>
            </a:r>
            <a:r>
              <a:rPr lang="en-US" altLang="ja-JP" sz="1000" dirty="0"/>
              <a:t>:NO </a:t>
            </a:r>
            <a:r>
              <a:rPr lang="ja-JP" altLang="en-US" sz="1000" dirty="0"/>
              <a:t>　</a:t>
            </a:r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3053883" y="5280"/>
            <a:ext cx="42946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>
                <a:solidFill>
                  <a:srgbClr val="0070C0"/>
                </a:solidFill>
              </a:rPr>
              <a:t>　　　　　　　　　　　　　　　　　　</a:t>
            </a:r>
            <a:r>
              <a:rPr lang="ja-JP" altLang="ja-JP" sz="1000" dirty="0" smtClean="0">
                <a:solidFill>
                  <a:srgbClr val="0070C0"/>
                </a:solidFill>
              </a:rPr>
              <a:t>＜</a:t>
            </a:r>
            <a:r>
              <a:rPr lang="en-US" altLang="ja-JP" sz="1000" dirty="0" smtClean="0">
                <a:solidFill>
                  <a:srgbClr val="0070C0"/>
                </a:solidFill>
              </a:rPr>
              <a:t>For </a:t>
            </a:r>
            <a:r>
              <a:rPr lang="en-US" altLang="ja-JP" sz="1000" dirty="0" smtClean="0">
                <a:solidFill>
                  <a:srgbClr val="0070C0"/>
                </a:solidFill>
              </a:rPr>
              <a:t>“</a:t>
            </a:r>
            <a:r>
              <a:rPr lang="en-US" altLang="ja-JP" sz="1000" dirty="0">
                <a:solidFill>
                  <a:srgbClr val="0070C0"/>
                </a:solidFill>
              </a:rPr>
              <a:t>technical intern </a:t>
            </a:r>
            <a:r>
              <a:rPr lang="en-US" altLang="ja-JP" sz="1000" dirty="0" smtClean="0">
                <a:solidFill>
                  <a:srgbClr val="0070C0"/>
                </a:solidFill>
              </a:rPr>
              <a:t>training”</a:t>
            </a:r>
            <a:r>
              <a:rPr lang="ja-JP" altLang="ja-JP" sz="1000" dirty="0" smtClean="0">
                <a:solidFill>
                  <a:srgbClr val="0070C0"/>
                </a:solidFill>
              </a:rPr>
              <a:t>＞</a:t>
            </a:r>
            <a:endParaRPr kumimoji="1" lang="ja-JP" altLang="en-US" sz="1000" b="1" dirty="0">
              <a:solidFill>
                <a:srgbClr val="0070C0"/>
              </a:solidFill>
            </a:endParaRPr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18619" y="9346677"/>
            <a:ext cx="6885322" cy="492707"/>
          </a:xfrm>
          <a:prstGeom prst="rect">
            <a:avLst/>
          </a:prstGeom>
          <a:noFill/>
        </p:spPr>
        <p:txBody>
          <a:bodyPr wrap="square" lIns="122182" tIns="61091" rIns="122182" bIns="61091" rtlCol="0">
            <a:spAutoFit/>
          </a:bodyPr>
          <a:lstStyle/>
          <a:p>
            <a:r>
              <a:rPr lang="ja-JP" altLang="ja-JP" sz="800" dirty="0" smtClean="0">
                <a:solidFill>
                  <a:srgbClr val="0070C0"/>
                </a:solidFill>
              </a:rPr>
              <a:t>※</a:t>
            </a:r>
            <a:r>
              <a:rPr lang="ja-JP" altLang="en-US" sz="800" u="sng" dirty="0" smtClean="0">
                <a:solidFill>
                  <a:srgbClr val="0070C0"/>
                </a:solidFill>
              </a:rPr>
              <a:t>１ </a:t>
            </a:r>
            <a:r>
              <a:rPr lang="en-US" altLang="ja-JP" sz="800" dirty="0" smtClean="0">
                <a:solidFill>
                  <a:srgbClr val="0070C0"/>
                </a:solidFill>
              </a:rPr>
              <a:t>Regarding </a:t>
            </a:r>
            <a:r>
              <a:rPr lang="en-US" altLang="ja-JP" sz="800" dirty="0" smtClean="0">
                <a:solidFill>
                  <a:srgbClr val="0070C0"/>
                </a:solidFill>
              </a:rPr>
              <a:t>the individual-enterprise-type </a:t>
            </a:r>
            <a:r>
              <a:rPr lang="en-US" altLang="ja-JP" sz="800" dirty="0">
                <a:solidFill>
                  <a:srgbClr val="0070C0"/>
                </a:solidFill>
              </a:rPr>
              <a:t>technical intern training </a:t>
            </a:r>
            <a:r>
              <a:rPr lang="en-US" altLang="ja-JP" sz="800" dirty="0" smtClean="0">
                <a:solidFill>
                  <a:srgbClr val="0070C0"/>
                </a:solidFill>
              </a:rPr>
              <a:t>,please fill in the information about </a:t>
            </a:r>
            <a:r>
              <a:rPr lang="en-US" altLang="ja-JP" sz="800" dirty="0">
                <a:solidFill>
                  <a:srgbClr val="0070C0"/>
                </a:solidFill>
              </a:rPr>
              <a:t>the implementing </a:t>
            </a:r>
            <a:r>
              <a:rPr lang="en-US" altLang="ja-JP" sz="800" dirty="0" smtClean="0">
                <a:solidFill>
                  <a:srgbClr val="0070C0"/>
                </a:solidFill>
              </a:rPr>
              <a:t>organization. </a:t>
            </a:r>
            <a:r>
              <a:rPr lang="en-US" altLang="ja-JP" sz="800" dirty="0" smtClean="0">
                <a:solidFill>
                  <a:srgbClr val="0070C0"/>
                </a:solidFill>
              </a:rPr>
              <a:t>In </a:t>
            </a:r>
            <a:r>
              <a:rPr lang="en-US" altLang="ja-JP" sz="800" dirty="0" smtClean="0">
                <a:solidFill>
                  <a:srgbClr val="0070C0"/>
                </a:solidFill>
              </a:rPr>
              <a:t>case of </a:t>
            </a:r>
            <a:r>
              <a:rPr lang="en-US" altLang="ja-JP" sz="800" dirty="0">
                <a:solidFill>
                  <a:srgbClr val="0070C0"/>
                </a:solidFill>
              </a:rPr>
              <a:t>supervising-organization-type technical intern </a:t>
            </a:r>
            <a:r>
              <a:rPr lang="en-US" altLang="ja-JP" sz="800" dirty="0" smtClean="0">
                <a:solidFill>
                  <a:srgbClr val="0070C0"/>
                </a:solidFill>
              </a:rPr>
              <a:t>training </a:t>
            </a:r>
            <a:r>
              <a:rPr lang="en-US" altLang="ja-JP" sz="800" dirty="0">
                <a:solidFill>
                  <a:srgbClr val="0070C0"/>
                </a:solidFill>
              </a:rPr>
              <a:t>,please fill in the </a:t>
            </a:r>
            <a:r>
              <a:rPr lang="en-US" altLang="ja-JP" sz="800" dirty="0" smtClean="0">
                <a:solidFill>
                  <a:srgbClr val="0070C0"/>
                </a:solidFill>
              </a:rPr>
              <a:t>information about the </a:t>
            </a:r>
            <a:r>
              <a:rPr lang="en-US" altLang="ja-JP" sz="800" dirty="0">
                <a:solidFill>
                  <a:srgbClr val="0070C0"/>
                </a:solidFill>
              </a:rPr>
              <a:t>supervising </a:t>
            </a:r>
            <a:r>
              <a:rPr lang="en-US" altLang="ja-JP" sz="800" dirty="0" smtClean="0">
                <a:solidFill>
                  <a:srgbClr val="0070C0"/>
                </a:solidFill>
              </a:rPr>
              <a:t>organization or </a:t>
            </a:r>
            <a:r>
              <a:rPr lang="en-US" altLang="ja-JP" sz="800" dirty="0">
                <a:solidFill>
                  <a:srgbClr val="0070C0"/>
                </a:solidFill>
              </a:rPr>
              <a:t>the implementing </a:t>
            </a:r>
            <a:r>
              <a:rPr lang="en-US" altLang="ja-JP" sz="800" dirty="0" smtClean="0">
                <a:solidFill>
                  <a:srgbClr val="0070C0"/>
                </a:solidFill>
              </a:rPr>
              <a:t>organization.</a:t>
            </a:r>
          </a:p>
          <a:p>
            <a:r>
              <a:rPr lang="en-US" altLang="ja-JP" sz="800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pitchFamily="50" charset="-128"/>
                <a:cs typeface="Calibri" panose="020F0502020204030204" pitchFamily="34" charset="0"/>
              </a:rPr>
              <a:t>※</a:t>
            </a:r>
            <a:r>
              <a:rPr lang="ja-JP" altLang="en-US" sz="800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pitchFamily="50" charset="-128"/>
                <a:cs typeface="Calibri" panose="020F0502020204030204" pitchFamily="34" charset="0"/>
              </a:rPr>
              <a:t>２ </a:t>
            </a:r>
            <a:r>
              <a:rPr lang="en-US" altLang="ja-JP" sz="800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pitchFamily="50" charset="-128"/>
                <a:cs typeface="Calibri" panose="020F0502020204030204" pitchFamily="34" charset="0"/>
              </a:rPr>
              <a:t>The telephone number of the individual in addition to </a:t>
            </a:r>
            <a:r>
              <a:rPr lang="en-US" altLang="ja-JP" sz="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telephone </a:t>
            </a:r>
            <a:r>
              <a:rPr lang="en-US" altLang="ja-JP" sz="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</a:t>
            </a:r>
            <a:r>
              <a:rPr lang="en-US" altLang="ja-JP" sz="8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800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pitchFamily="50" charset="-128"/>
                <a:cs typeface="Calibri" panose="020F0502020204030204" pitchFamily="34" charset="0"/>
              </a:rPr>
              <a:t>⑨ </a:t>
            </a:r>
            <a:r>
              <a:rPr lang="en-US" altLang="ja-JP" sz="800" dirty="0" smtClean="0">
                <a:solidFill>
                  <a:srgbClr val="0070C0"/>
                </a:solidFill>
                <a:latin typeface="Calibri" panose="020F0502020204030204" pitchFamily="34" charset="0"/>
                <a:ea typeface="ＭＳ Ｐゴシック" pitchFamily="50" charset="-128"/>
                <a:cs typeface="Calibri" panose="020F0502020204030204" pitchFamily="34" charset="0"/>
              </a:rPr>
              <a:t>is also possible.</a:t>
            </a:r>
            <a:endParaRPr lang="ja-JP" altLang="en-US" sz="800" dirty="0">
              <a:solidFill>
                <a:srgbClr val="0070C0"/>
              </a:solidFill>
              <a:latin typeface="Calibri" panose="020F0502020204030204" pitchFamily="34" charset="0"/>
              <a:ea typeface="ＭＳ Ｐゴシック" pitchFamily="50" charset="-128"/>
              <a:cs typeface="Calibri" panose="020F050202020403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118650" y="6828503"/>
            <a:ext cx="1647122" cy="3799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800" dirty="0" smtClean="0">
                <a:solidFill>
                  <a:srgbClr val="0070C0"/>
                </a:solidFill>
              </a:rPr>
              <a:t>Filling </a:t>
            </a:r>
            <a:r>
              <a:rPr lang="en-US" altLang="ja-JP" sz="800" dirty="0">
                <a:solidFill>
                  <a:srgbClr val="0070C0"/>
                </a:solidFill>
              </a:rPr>
              <a:t>in the information </a:t>
            </a:r>
            <a:r>
              <a:rPr kumimoji="1" lang="en-US" altLang="ja-JP" sz="800" dirty="0" smtClean="0">
                <a:solidFill>
                  <a:srgbClr val="0070C0"/>
                </a:solidFill>
              </a:rPr>
              <a:t>is </a:t>
            </a:r>
            <a:r>
              <a:rPr kumimoji="1" lang="en-US" altLang="ja-JP" sz="800" dirty="0" smtClean="0">
                <a:solidFill>
                  <a:srgbClr val="0070C0"/>
                </a:solidFill>
              </a:rPr>
              <a:t>unnecessary for the same contents as </a:t>
            </a:r>
            <a:r>
              <a:rPr kumimoji="1" lang="ja-JP" altLang="en-US" sz="800" dirty="0" smtClean="0">
                <a:solidFill>
                  <a:srgbClr val="0070C0"/>
                </a:solidFill>
              </a:rPr>
              <a:t>⑨</a:t>
            </a:r>
            <a:r>
              <a:rPr kumimoji="1" lang="en-US" altLang="ja-JP" sz="800" dirty="0" smtClean="0">
                <a:solidFill>
                  <a:srgbClr val="0070C0"/>
                </a:solidFill>
              </a:rPr>
              <a:t>-</a:t>
            </a:r>
            <a:r>
              <a:rPr kumimoji="1" lang="ja-JP" altLang="en-US" sz="800" dirty="0" smtClean="0">
                <a:solidFill>
                  <a:srgbClr val="0070C0"/>
                </a:solidFill>
              </a:rPr>
              <a:t>⑬</a:t>
            </a:r>
            <a:r>
              <a:rPr kumimoji="1" lang="en-US" altLang="ja-JP" sz="800" dirty="0" smtClean="0">
                <a:solidFill>
                  <a:srgbClr val="0070C0"/>
                </a:solidFill>
              </a:rPr>
              <a:t>.</a:t>
            </a:r>
            <a:endParaRPr kumimoji="1" lang="ja-JP" altLang="en-US" sz="800" dirty="0">
              <a:solidFill>
                <a:srgbClr val="0070C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51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4059832" y="679982"/>
            <a:ext cx="3024336" cy="7446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英語（航空機用）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裏面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791" y="300779"/>
            <a:ext cx="1844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【</a:t>
            </a:r>
            <a:r>
              <a:rPr lang="en-US" altLang="ja-JP" sz="1400" dirty="0"/>
              <a:t>QUARANTINE USE</a:t>
            </a:r>
            <a:r>
              <a:rPr kumimoji="1" lang="en-US" altLang="ja-JP" sz="1400" dirty="0"/>
              <a:t>】</a:t>
            </a:r>
            <a:endParaRPr kumimoji="1" lang="ja-JP" altLang="en-US" sz="1400" dirty="0"/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430531"/>
              </p:ext>
            </p:extLst>
          </p:nvPr>
        </p:nvGraphicFramePr>
        <p:xfrm>
          <a:off x="191840" y="4328476"/>
          <a:ext cx="6481801" cy="8366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9433">
                  <a:extLst>
                    <a:ext uri="{9D8B030D-6E8A-4147-A177-3AD203B41FA5}">
                      <a16:colId xmlns:a16="http://schemas.microsoft.com/office/drawing/2014/main" val="3970239517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4127888726"/>
                    </a:ext>
                  </a:extLst>
                </a:gridCol>
              </a:tblGrid>
              <a:tr h="237472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紹介した医療機関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69855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医療機関担当者の所属部署・名前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265210"/>
                  </a:ext>
                </a:extLst>
              </a:tr>
              <a:tr h="251184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医療機関担当者の連絡先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469293"/>
                  </a:ext>
                </a:extLst>
              </a:tr>
            </a:tbl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863249"/>
              </p:ext>
            </p:extLst>
          </p:nvPr>
        </p:nvGraphicFramePr>
        <p:xfrm>
          <a:off x="204330" y="3412433"/>
          <a:ext cx="6481801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9433">
                  <a:extLst>
                    <a:ext uri="{9D8B030D-6E8A-4147-A177-3AD203B41FA5}">
                      <a16:colId xmlns:a16="http://schemas.microsoft.com/office/drawing/2014/main" val="3970239517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4127888726"/>
                    </a:ext>
                  </a:extLst>
                </a:gridCol>
              </a:tblGrid>
              <a:tr h="245864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情報提供した自治体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698556"/>
                  </a:ext>
                </a:extLst>
              </a:tr>
              <a:tr h="259576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自治体担当者の所属部署・名前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265210"/>
                  </a:ext>
                </a:extLst>
              </a:tr>
              <a:tr h="27328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自治体担当者の連絡先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469293"/>
                  </a:ext>
                </a:extLst>
              </a:tr>
            </a:tbl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116632" y="3125433"/>
            <a:ext cx="6592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14</a:t>
            </a:r>
            <a:r>
              <a:rPr lang="ja-JP" altLang="en-US" sz="1200" dirty="0"/>
              <a:t>日以内に発生地域への滞在歴がある者の場合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8931" y="667828"/>
            <a:ext cx="6484710" cy="22786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>
          <a:xfrm>
            <a:off x="188931" y="960414"/>
            <a:ext cx="647840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V="1">
            <a:off x="1390353" y="1274484"/>
            <a:ext cx="52848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88640" y="1902624"/>
            <a:ext cx="647840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188640" y="2216696"/>
            <a:ext cx="647840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188640" y="678623"/>
            <a:ext cx="12618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n-ea"/>
              </a:rPr>
              <a:t>発生地域滞在歴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1549017" y="681784"/>
            <a:ext cx="4924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n-ea"/>
              </a:rPr>
              <a:t>地域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4059698" y="671171"/>
            <a:ext cx="4924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n-ea"/>
              </a:rPr>
              <a:t>期間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220384" y="986743"/>
            <a:ext cx="11079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n-ea"/>
              </a:rPr>
              <a:t>検疫時の状況</a:t>
            </a:r>
            <a:endParaRPr lang="en-US" altLang="ja-JP" sz="1200" dirty="0">
              <a:latin typeface="+mn-ea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556169" y="1006926"/>
            <a:ext cx="4924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n-ea"/>
              </a:rPr>
              <a:t>体温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2924944" y="996785"/>
            <a:ext cx="11079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n-ea"/>
              </a:rPr>
              <a:t>医薬品の使用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330060" y="1902624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n-ea"/>
              </a:rPr>
              <a:t>検体採取日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3574172" y="1929490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n-ea"/>
              </a:rPr>
              <a:t>検体番号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337115" y="2253769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n-ea"/>
              </a:rPr>
              <a:t>検疫年月日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3574172" y="2258034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n-ea"/>
              </a:rPr>
              <a:t>担当者名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346114" y="2598220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n-ea"/>
              </a:rPr>
              <a:t>検疫所名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3574172" y="2590948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n-ea"/>
              </a:rPr>
              <a:t>整理番号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564978" y="1311554"/>
            <a:ext cx="4924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n-ea"/>
              </a:rPr>
              <a:t>症状</a:t>
            </a:r>
            <a:endParaRPr lang="en-US" altLang="ja-JP" sz="1200" dirty="0">
              <a:latin typeface="+mn-ea"/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>
            <a:off x="195233" y="2576736"/>
            <a:ext cx="647840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1393374" y="678623"/>
            <a:ext cx="0" cy="226789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4077072" y="667828"/>
            <a:ext cx="0" cy="28779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4581128" y="667828"/>
            <a:ext cx="0" cy="28779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2197102" y="661784"/>
            <a:ext cx="0" cy="1242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3495305" y="1904202"/>
            <a:ext cx="0" cy="1044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4424816" y="1904202"/>
            <a:ext cx="0" cy="1044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4759990" y="700584"/>
            <a:ext cx="183736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+mn-ea"/>
              </a:rPr>
              <a:t>　　月　　　日 ～</a:t>
            </a:r>
            <a:r>
              <a:rPr lang="en-US" altLang="ja-JP" sz="1000" dirty="0">
                <a:latin typeface="+mn-ea"/>
              </a:rPr>
              <a:t> </a:t>
            </a:r>
            <a:r>
              <a:rPr lang="ja-JP" altLang="en-US" sz="1000" dirty="0">
                <a:latin typeface="+mn-ea"/>
              </a:rPr>
              <a:t>　　　月　　　日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2222429" y="1290624"/>
            <a:ext cx="1179117" cy="291159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6" name="正方形/長方形 55"/>
          <p:cNvSpPr/>
          <p:nvPr/>
        </p:nvSpPr>
        <p:spPr>
          <a:xfrm>
            <a:off x="2353536" y="1375255"/>
            <a:ext cx="91884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dirty="0"/>
              <a:t>,       ,       ,       ,</a:t>
            </a:r>
            <a:endParaRPr lang="ja-JP" altLang="en-US" sz="1000" dirty="0"/>
          </a:p>
        </p:txBody>
      </p:sp>
      <p:cxnSp>
        <p:nvCxnSpPr>
          <p:cNvPr id="59" name="直線コネクタ 58"/>
          <p:cNvCxnSpPr/>
          <p:nvPr/>
        </p:nvCxnSpPr>
        <p:spPr>
          <a:xfrm>
            <a:off x="2924944" y="958803"/>
            <a:ext cx="0" cy="3132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4005064" y="958803"/>
            <a:ext cx="0" cy="3132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正方形/長方形 61"/>
          <p:cNvSpPr/>
          <p:nvPr/>
        </p:nvSpPr>
        <p:spPr>
          <a:xfrm>
            <a:off x="4077072" y="985200"/>
            <a:ext cx="193588" cy="262031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正方形/長方形 62"/>
          <p:cNvSpPr/>
          <p:nvPr/>
        </p:nvSpPr>
        <p:spPr>
          <a:xfrm>
            <a:off x="4274026" y="969089"/>
            <a:ext cx="25202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+mn-ea"/>
              </a:rPr>
              <a:t>A</a:t>
            </a:r>
            <a:r>
              <a:rPr lang="en-US" altLang="ja-JP" sz="1200" dirty="0">
                <a:latin typeface="+mn-ea"/>
              </a:rPr>
              <a:t> : </a:t>
            </a:r>
            <a:r>
              <a:rPr lang="ja-JP" altLang="en-US" sz="1200" dirty="0">
                <a:latin typeface="+mn-ea"/>
              </a:rPr>
              <a:t>無　</a:t>
            </a:r>
            <a:r>
              <a:rPr lang="en-US" altLang="ja-JP" sz="1200" b="1" dirty="0">
                <a:solidFill>
                  <a:srgbClr val="FF0000"/>
                </a:solidFill>
                <a:latin typeface="+mn-ea"/>
              </a:rPr>
              <a:t>B</a:t>
            </a:r>
            <a:r>
              <a:rPr lang="en-US" altLang="ja-JP" sz="1200" dirty="0">
                <a:latin typeface="+mn-ea"/>
              </a:rPr>
              <a:t> : </a:t>
            </a:r>
            <a:r>
              <a:rPr lang="ja-JP" altLang="en-US" sz="1200" dirty="0">
                <a:latin typeface="+mn-ea"/>
              </a:rPr>
              <a:t>有（　　　　　　　　　　　　  ）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1425296" y="1631107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発症時期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2427438" y="1643554"/>
            <a:ext cx="86594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+mn-ea"/>
              </a:rPr>
              <a:t>　　月　　　日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3491682" y="1308209"/>
            <a:ext cx="3429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</a:rPr>
              <a:t>A</a:t>
            </a:r>
            <a:r>
              <a:rPr lang="en-US" altLang="ja-JP" sz="1200" dirty="0"/>
              <a:t> : </a:t>
            </a:r>
            <a:r>
              <a:rPr lang="ja-JP" altLang="en-US" sz="1200" dirty="0"/>
              <a:t>咳  </a:t>
            </a:r>
            <a:r>
              <a:rPr lang="en-US" altLang="ja-JP" sz="1200" b="1" dirty="0">
                <a:solidFill>
                  <a:srgbClr val="FF0000"/>
                </a:solidFill>
              </a:rPr>
              <a:t>B</a:t>
            </a:r>
            <a:r>
              <a:rPr lang="en-US" altLang="ja-JP" sz="1200" dirty="0"/>
              <a:t>: </a:t>
            </a:r>
            <a:r>
              <a:rPr lang="ja-JP" altLang="en-US" sz="1200" dirty="0"/>
              <a:t>咽頭痛  </a:t>
            </a:r>
            <a:r>
              <a:rPr lang="en-US" altLang="ja-JP" sz="1200" b="1" dirty="0">
                <a:solidFill>
                  <a:srgbClr val="FF0000"/>
                </a:solidFill>
              </a:rPr>
              <a:t>C</a:t>
            </a:r>
            <a:r>
              <a:rPr lang="ja-JP" altLang="en-US" sz="1200" dirty="0"/>
              <a:t> </a:t>
            </a:r>
            <a:r>
              <a:rPr lang="en-US" altLang="ja-JP" sz="1200" dirty="0"/>
              <a:t>: </a:t>
            </a:r>
            <a:r>
              <a:rPr lang="ja-JP" altLang="en-US" sz="1200" dirty="0"/>
              <a:t>鼻汁・鼻閉  </a:t>
            </a:r>
            <a:r>
              <a:rPr lang="en-US" altLang="ja-JP" sz="1200" b="1" dirty="0">
                <a:solidFill>
                  <a:srgbClr val="FF0000"/>
                </a:solidFill>
              </a:rPr>
              <a:t>D</a:t>
            </a:r>
            <a:r>
              <a:rPr lang="en-US" altLang="ja-JP" sz="1200" dirty="0"/>
              <a:t> : </a:t>
            </a:r>
            <a:r>
              <a:rPr lang="ja-JP" altLang="en-US" sz="1200" dirty="0"/>
              <a:t>全身倦怠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3491682" y="1568072"/>
            <a:ext cx="3429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</a:rPr>
              <a:t>E</a:t>
            </a:r>
            <a:r>
              <a:rPr lang="en-US" altLang="ja-JP" sz="1200" dirty="0"/>
              <a:t> : </a:t>
            </a:r>
            <a:r>
              <a:rPr lang="ja-JP" altLang="en-US" sz="1200" dirty="0"/>
              <a:t>その他（　　　　　　　　　　　　　　　　　　　　　　）</a:t>
            </a:r>
          </a:p>
        </p:txBody>
      </p:sp>
      <p:sp>
        <p:nvSpPr>
          <p:cNvPr id="70" name="正方形/長方形 69"/>
          <p:cNvSpPr/>
          <p:nvPr/>
        </p:nvSpPr>
        <p:spPr>
          <a:xfrm>
            <a:off x="1926004" y="1948592"/>
            <a:ext cx="86113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+mn-ea"/>
              </a:rPr>
              <a:t>　　月　　　日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1916832" y="2300879"/>
            <a:ext cx="86113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+mn-ea"/>
              </a:rPr>
              <a:t>　　月　　　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199466" y="5352122"/>
            <a:ext cx="4560524" cy="309219"/>
          </a:xfrm>
          <a:prstGeom prst="rect">
            <a:avLst/>
          </a:prstGeom>
          <a:noFill/>
          <a:ln w="190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220384" y="5347487"/>
            <a:ext cx="11079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F47B6D"/>
                </a:solidFill>
                <a:latin typeface="+mn-ea"/>
              </a:rPr>
              <a:t>検疫官記入欄</a:t>
            </a:r>
          </a:p>
        </p:txBody>
      </p:sp>
      <p:cxnSp>
        <p:nvCxnSpPr>
          <p:cNvPr id="74" name="直線コネクタ 73"/>
          <p:cNvCxnSpPr/>
          <p:nvPr/>
        </p:nvCxnSpPr>
        <p:spPr>
          <a:xfrm>
            <a:off x="1306533" y="5347487"/>
            <a:ext cx="0" cy="324000"/>
          </a:xfrm>
          <a:prstGeom prst="line">
            <a:avLst/>
          </a:prstGeom>
          <a:ln w="6350">
            <a:solidFill>
              <a:srgbClr val="ED31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正方形/長方形 74"/>
          <p:cNvSpPr/>
          <p:nvPr/>
        </p:nvSpPr>
        <p:spPr>
          <a:xfrm>
            <a:off x="1418669" y="5380329"/>
            <a:ext cx="714187" cy="244158"/>
          </a:xfrm>
          <a:prstGeom prst="rect">
            <a:avLst/>
          </a:prstGeom>
          <a:noFill/>
          <a:ln w="6350">
            <a:solidFill>
              <a:srgbClr val="ED31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6" name="正方形/長方形 75"/>
          <p:cNvSpPr/>
          <p:nvPr/>
        </p:nvSpPr>
        <p:spPr>
          <a:xfrm>
            <a:off x="1549776" y="5426859"/>
            <a:ext cx="47961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dirty="0"/>
              <a:t>,       , </a:t>
            </a:r>
            <a:endParaRPr lang="ja-JP" altLang="en-US" sz="1000" dirty="0"/>
          </a:p>
        </p:txBody>
      </p:sp>
      <p:sp>
        <p:nvSpPr>
          <p:cNvPr id="77" name="正方形/長方形 76"/>
          <p:cNvSpPr/>
          <p:nvPr/>
        </p:nvSpPr>
        <p:spPr>
          <a:xfrm>
            <a:off x="2232248" y="5357981"/>
            <a:ext cx="3429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</a:rPr>
              <a:t>A</a:t>
            </a:r>
            <a:r>
              <a:rPr lang="en-US" altLang="ja-JP" sz="1200" dirty="0"/>
              <a:t> : </a:t>
            </a:r>
            <a:r>
              <a:rPr lang="ja-JP" altLang="en-US" sz="1200" dirty="0"/>
              <a:t>有症者  </a:t>
            </a:r>
            <a:r>
              <a:rPr lang="en-US" altLang="ja-JP" sz="1200" b="1" dirty="0">
                <a:solidFill>
                  <a:srgbClr val="FF0000"/>
                </a:solidFill>
              </a:rPr>
              <a:t>B</a:t>
            </a:r>
            <a:r>
              <a:rPr lang="en-US" altLang="ja-JP" sz="1200" dirty="0"/>
              <a:t>: </a:t>
            </a:r>
            <a:r>
              <a:rPr lang="ja-JP" altLang="en-US" sz="1200" dirty="0"/>
              <a:t>濃厚接触者  </a:t>
            </a:r>
            <a:r>
              <a:rPr lang="en-US" altLang="ja-JP" sz="1200" b="1" dirty="0">
                <a:solidFill>
                  <a:srgbClr val="FF0000"/>
                </a:solidFill>
              </a:rPr>
              <a:t>C</a:t>
            </a:r>
            <a:r>
              <a:rPr lang="ja-JP" altLang="en-US" sz="1200" dirty="0"/>
              <a:t> </a:t>
            </a:r>
            <a:r>
              <a:rPr lang="en-US" altLang="ja-JP" sz="1200" dirty="0"/>
              <a:t>: </a:t>
            </a:r>
            <a:r>
              <a:rPr lang="ja-JP" altLang="en-US" sz="1200" dirty="0"/>
              <a:t>乗員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0EC3AD3-832F-2540-9387-7CB62C60BC79}"/>
              </a:ext>
            </a:extLst>
          </p:cNvPr>
          <p:cNvSpPr txBox="1"/>
          <p:nvPr/>
        </p:nvSpPr>
        <p:spPr>
          <a:xfrm>
            <a:off x="5385443" y="43703"/>
            <a:ext cx="1478157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 smtClean="0"/>
              <a:t>2020-07-24 EN3F-Back</a:t>
            </a:r>
            <a:endParaRPr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408075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50711EF6B8763D4CAC09DC368911A70F" ma:contentTypeVersion="11" ma:contentTypeDescription="" ma:contentTypeScope="" ma:versionID="a4a3b84832f16a359371f9f3dafeeda9">
  <xsd:schema xmlns:xsd="http://www.w3.org/2001/XMLSchema" xmlns:p="http://schemas.microsoft.com/office/2006/metadata/properties" xmlns:ns2="8B97BE19-CDDD-400E-817A-CFDD13F7EC12" xmlns:ns3="04d1ee93-e4cf-4452-b00f-4e61f7746768" targetNamespace="http://schemas.microsoft.com/office/2006/metadata/properties" ma:root="true" ma:fieldsID="faa639b4609f8f332be39e363a7b3b3f" ns2:_="" ns3:_="">
    <xsd:import namespace="8B97BE19-CDDD-400E-817A-CFDD13F7EC12"/>
    <xsd:import namespace="04d1ee93-e4cf-4452-b00f-4e61f7746768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04d1ee93-e4cf-4452-b00f-4e61f7746768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D9259B74-3176-4CFE-90F5-6F367602D6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407429-267A-4BB2-9911-A55F56DF59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04d1ee93-e4cf-4452-b00f-4e61f77467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522952B4-E93E-4674-AEEE-A0B24038891C}">
  <ds:schemaRefs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04d1ee93-e4cf-4452-b00f-4e61f7746768"/>
    <ds:schemaRef ds:uri="8B97BE19-CDDD-400E-817A-CFDD13F7EC12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1325</Words>
  <Application>Microsoft Office PowerPoint</Application>
  <PresentationFormat>A4 210 x 297 mm</PresentationFormat>
  <Paragraphs>151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ＭＳ ゴシック</vt:lpstr>
      <vt:lpstr>游ゴシック</vt:lpstr>
      <vt:lpstr>Arial</vt:lpstr>
      <vt:lpstr>Arial Narrow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島田 健一(shimada-kenichi)</dc:creator>
  <cp:lastModifiedBy>島田 健一(shimada-kenichi)</cp:lastModifiedBy>
  <cp:revision>74</cp:revision>
  <dcterms:modified xsi:type="dcterms:W3CDTF">2020-08-28T01:43:21Z</dcterms:modified>
</cp:coreProperties>
</file>